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8" r:id="rId1"/>
  </p:sldMasterIdLst>
  <p:notesMasterIdLst>
    <p:notesMasterId r:id="rId46"/>
  </p:notesMasterIdLst>
  <p:sldIdLst>
    <p:sldId id="256" r:id="rId2"/>
    <p:sldId id="280" r:id="rId3"/>
    <p:sldId id="282" r:id="rId4"/>
    <p:sldId id="279" r:id="rId5"/>
    <p:sldId id="283" r:id="rId6"/>
    <p:sldId id="273" r:id="rId7"/>
    <p:sldId id="289" r:id="rId8"/>
    <p:sldId id="325" r:id="rId9"/>
    <p:sldId id="326" r:id="rId10"/>
    <p:sldId id="327" r:id="rId11"/>
    <p:sldId id="281" r:id="rId12"/>
    <p:sldId id="275" r:id="rId13"/>
    <p:sldId id="304" r:id="rId14"/>
    <p:sldId id="305" r:id="rId15"/>
    <p:sldId id="323" r:id="rId16"/>
    <p:sldId id="303" r:id="rId17"/>
    <p:sldId id="276" r:id="rId18"/>
    <p:sldId id="277" r:id="rId19"/>
    <p:sldId id="278" r:id="rId20"/>
    <p:sldId id="292" r:id="rId21"/>
    <p:sldId id="300" r:id="rId22"/>
    <p:sldId id="295" r:id="rId23"/>
    <p:sldId id="296" r:id="rId24"/>
    <p:sldId id="293" r:id="rId25"/>
    <p:sldId id="302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316" r:id="rId37"/>
    <p:sldId id="317" r:id="rId38"/>
    <p:sldId id="331" r:id="rId39"/>
    <p:sldId id="332" r:id="rId40"/>
    <p:sldId id="328" r:id="rId41"/>
    <p:sldId id="333" r:id="rId42"/>
    <p:sldId id="330" r:id="rId43"/>
    <p:sldId id="321" r:id="rId44"/>
    <p:sldId id="324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2BC7790-6778-4376-8310-5FD53E823245}">
          <p14:sldIdLst>
            <p14:sldId id="256"/>
            <p14:sldId id="280"/>
            <p14:sldId id="282"/>
            <p14:sldId id="279"/>
            <p14:sldId id="283"/>
          </p14:sldIdLst>
        </p14:section>
        <p14:section name="body" id="{31ACECAC-4589-4CC9-A603-AB942A150086}">
          <p14:sldIdLst>
            <p14:sldId id="273"/>
            <p14:sldId id="289"/>
            <p14:sldId id="325"/>
            <p14:sldId id="326"/>
            <p14:sldId id="327"/>
            <p14:sldId id="281"/>
            <p14:sldId id="275"/>
            <p14:sldId id="304"/>
            <p14:sldId id="305"/>
            <p14:sldId id="323"/>
            <p14:sldId id="303"/>
            <p14:sldId id="276"/>
            <p14:sldId id="277"/>
            <p14:sldId id="278"/>
            <p14:sldId id="292"/>
            <p14:sldId id="300"/>
            <p14:sldId id="295"/>
            <p14:sldId id="296"/>
            <p14:sldId id="293"/>
            <p14:sldId id="302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31"/>
            <p14:sldId id="332"/>
            <p14:sldId id="328"/>
            <p14:sldId id="333"/>
            <p14:sldId id="330"/>
            <p14:sldId id="321"/>
            <p14:sldId id="324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78606" autoAdjust="0"/>
  </p:normalViewPr>
  <p:slideViewPr>
    <p:cSldViewPr snapToGrid="0">
      <p:cViewPr varScale="1">
        <p:scale>
          <a:sx n="80" d="100"/>
          <a:sy n="80" d="100"/>
        </p:scale>
        <p:origin x="-1152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moon:Dropbox:IRTermProject:06%20SanghoSuh%20HoonheeCho%20MoonshikKang:AHP_Calculator_with_CI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Application</a:t>
            </a:r>
            <a:r>
              <a:rPr lang="en-US" baseline="0" dirty="0" smtClean="0"/>
              <a:t> to other websites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'AHP 분석 툴'!$B$91</c:f>
              <c:strCache>
                <c:ptCount val="1"/>
                <c:pt idx="0">
                  <c:v>pure</c:v>
                </c:pt>
              </c:strCache>
            </c:strRef>
          </c:tx>
          <c:invertIfNegative val="0"/>
          <c:cat>
            <c:strRef>
              <c:f>'AHP 분석 툴'!$C$90:$E$90</c:f>
              <c:strCache>
                <c:ptCount val="3"/>
                <c:pt idx="0">
                  <c:v>wikipedia</c:v>
                </c:pt>
                <c:pt idx="1">
                  <c:v>nytimes</c:v>
                </c:pt>
                <c:pt idx="2">
                  <c:v>ect(nature)</c:v>
                </c:pt>
              </c:strCache>
            </c:strRef>
          </c:cat>
          <c:val>
            <c:numRef>
              <c:f>'AHP 분석 툴'!$C$91:$E$91</c:f>
              <c:numCache>
                <c:formatCode>General</c:formatCode>
                <c:ptCount val="3"/>
                <c:pt idx="0">
                  <c:v>0.212171052631579</c:v>
                </c:pt>
                <c:pt idx="1">
                  <c:v>0.231304347826087</c:v>
                </c:pt>
                <c:pt idx="2">
                  <c:v>0.234608985024958</c:v>
                </c:pt>
              </c:numCache>
            </c:numRef>
          </c:val>
        </c:ser>
        <c:ser>
          <c:idx val="1"/>
          <c:order val="1"/>
          <c:tx>
            <c:strRef>
              <c:f>'AHP 분석 툴'!$B$92</c:f>
              <c:strCache>
                <c:ptCount val="1"/>
                <c:pt idx="0">
                  <c:v>tag</c:v>
                </c:pt>
              </c:strCache>
            </c:strRef>
          </c:tx>
          <c:invertIfNegative val="0"/>
          <c:cat>
            <c:strRef>
              <c:f>'AHP 분석 툴'!$C$90:$E$90</c:f>
              <c:strCache>
                <c:ptCount val="3"/>
                <c:pt idx="0">
                  <c:v>wikipedia</c:v>
                </c:pt>
                <c:pt idx="1">
                  <c:v>nytimes</c:v>
                </c:pt>
                <c:pt idx="2">
                  <c:v>ect(nature)</c:v>
                </c:pt>
              </c:strCache>
            </c:strRef>
          </c:cat>
          <c:val>
            <c:numRef>
              <c:f>'AHP 분석 툴'!$C$92:$E$92</c:f>
              <c:numCache>
                <c:formatCode>General</c:formatCode>
                <c:ptCount val="3"/>
                <c:pt idx="0">
                  <c:v>0.274671052631579</c:v>
                </c:pt>
                <c:pt idx="1">
                  <c:v>0.248695652173913</c:v>
                </c:pt>
                <c:pt idx="2">
                  <c:v>0.247920133111481</c:v>
                </c:pt>
              </c:numCache>
            </c:numRef>
          </c:val>
        </c:ser>
        <c:ser>
          <c:idx val="2"/>
          <c:order val="2"/>
          <c:tx>
            <c:strRef>
              <c:f>'AHP 분석 툴'!$B$93</c:f>
              <c:strCache>
                <c:ptCount val="1"/>
                <c:pt idx="0">
                  <c:v>weight</c:v>
                </c:pt>
              </c:strCache>
            </c:strRef>
          </c:tx>
          <c:invertIfNegative val="0"/>
          <c:cat>
            <c:strRef>
              <c:f>'AHP 분석 툴'!$C$90:$E$90</c:f>
              <c:strCache>
                <c:ptCount val="3"/>
                <c:pt idx="0">
                  <c:v>wikipedia</c:v>
                </c:pt>
                <c:pt idx="1">
                  <c:v>nytimes</c:v>
                </c:pt>
                <c:pt idx="2">
                  <c:v>ect(nature)</c:v>
                </c:pt>
              </c:strCache>
            </c:strRef>
          </c:cat>
          <c:val>
            <c:numRef>
              <c:f>'AHP 분석 툴'!$C$93:$E$93</c:f>
              <c:numCache>
                <c:formatCode>General</c:formatCode>
                <c:ptCount val="3"/>
                <c:pt idx="0">
                  <c:v>0.223684210526316</c:v>
                </c:pt>
                <c:pt idx="1">
                  <c:v>0.24695652173913</c:v>
                </c:pt>
                <c:pt idx="2">
                  <c:v>0.254575707154742</c:v>
                </c:pt>
              </c:numCache>
            </c:numRef>
          </c:val>
        </c:ser>
        <c:ser>
          <c:idx val="3"/>
          <c:order val="3"/>
          <c:tx>
            <c:strRef>
              <c:f>'AHP 분석 툴'!$B$94</c:f>
              <c:strCache>
                <c:ptCount val="1"/>
                <c:pt idx="0">
                  <c:v>tag&amp;weight</c:v>
                </c:pt>
              </c:strCache>
            </c:strRef>
          </c:tx>
          <c:invertIfNegative val="0"/>
          <c:cat>
            <c:strRef>
              <c:f>'AHP 분석 툴'!$C$90:$E$90</c:f>
              <c:strCache>
                <c:ptCount val="3"/>
                <c:pt idx="0">
                  <c:v>wikipedia</c:v>
                </c:pt>
                <c:pt idx="1">
                  <c:v>nytimes</c:v>
                </c:pt>
                <c:pt idx="2">
                  <c:v>ect(nature)</c:v>
                </c:pt>
              </c:strCache>
            </c:strRef>
          </c:cat>
          <c:val>
            <c:numRef>
              <c:f>'AHP 분석 툴'!$C$94:$E$94</c:f>
              <c:numCache>
                <c:formatCode>General</c:formatCode>
                <c:ptCount val="3"/>
                <c:pt idx="0">
                  <c:v>0.289473684210526</c:v>
                </c:pt>
                <c:pt idx="1">
                  <c:v>0.27304347826087</c:v>
                </c:pt>
                <c:pt idx="2">
                  <c:v>0.262895174708819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-2134931000"/>
        <c:axId val="2137886120"/>
      </c:barChart>
      <c:catAx>
        <c:axId val="-2134931000"/>
        <c:scaling>
          <c:orientation val="minMax"/>
        </c:scaling>
        <c:delete val="0"/>
        <c:axPos val="b"/>
        <c:majorTickMark val="none"/>
        <c:minorTickMark val="none"/>
        <c:tickLblPos val="nextTo"/>
        <c:crossAx val="2137886120"/>
        <c:crosses val="autoZero"/>
        <c:auto val="1"/>
        <c:lblAlgn val="ctr"/>
        <c:lblOffset val="100"/>
        <c:noMultiLvlLbl val="0"/>
      </c:catAx>
      <c:valAx>
        <c:axId val="2137886120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-2134931000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3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BF0F64-3A57-41CE-AFBC-62559B0345A2}" type="datetimeFigureOut">
              <a:rPr lang="ko-KR" altLang="en-US" smtClean="0"/>
              <a:t>15. 12. 6.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114960-C2B8-4E4C-85ED-79F1FE18C13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172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FF0000"/>
                </a:solidFill>
              </a:rPr>
              <a:t>제목찾기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r>
              <a:rPr lang="ko-KR" altLang="en-US" dirty="0" smtClean="0"/>
              <a:t>많은 사람들이 정보의 </a:t>
            </a:r>
            <a:r>
              <a:rPr lang="ko-KR" altLang="en-US" dirty="0" err="1" smtClean="0"/>
              <a:t>홍수속에서</a:t>
            </a:r>
            <a:r>
              <a:rPr lang="ko-KR" altLang="en-US" dirty="0" smtClean="0"/>
              <a:t> 빠르고 정확하게 </a:t>
            </a:r>
            <a:r>
              <a:rPr lang="ko-KR" altLang="en-US" dirty="0" err="1" smtClean="0"/>
              <a:t>컨텐츠의</a:t>
            </a:r>
            <a:r>
              <a:rPr lang="ko-KR" altLang="en-US" dirty="0" smtClean="0"/>
              <a:t> 주제나 키워드를 알고 싶어한다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우리는 정보검색에서 중요한 </a:t>
            </a:r>
            <a:r>
              <a:rPr lang="ko-KR" altLang="en-US" dirty="0" err="1" smtClean="0"/>
              <a:t>이슈중에</a:t>
            </a:r>
            <a:r>
              <a:rPr lang="ko-KR" altLang="en-US" dirty="0" smtClean="0"/>
              <a:t> 하나인 글의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키워드를 찾는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것에 집중해 보았다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14960-C2B8-4E4C-85ED-79F1FE18C13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804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Imaginational Simulation (not real)</a:t>
            </a:r>
          </a:p>
          <a:p>
            <a:r>
              <a:rPr lang="ko-KR" altLang="en-US" dirty="0" smtClean="0"/>
              <a:t>위에 제시된 알고는 예시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다른 것들 추가 예정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14960-C2B8-4E4C-85ED-79F1FE18C13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7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나타나지 않던 몇개의 주요 단어들이 나타난다</a:t>
            </a:r>
            <a:r>
              <a:rPr lang="en-US" altLang="ko-KR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14960-C2B8-4E4C-85ED-79F1FE18C13E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580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aseline="0" dirty="0" smtClean="0"/>
              <a:t>그래서 우리는 좀더 </a:t>
            </a:r>
            <a:r>
              <a:rPr lang="ko-KR" altLang="en-US" baseline="0" dirty="0" err="1" smtClean="0"/>
              <a:t>비주얼</a:t>
            </a:r>
            <a:r>
              <a:rPr lang="ko-KR" altLang="en-US" baseline="0" dirty="0" smtClean="0"/>
              <a:t> 적이고 사용자가 사용하기 쉬운 키워드 찾기 툴을 고안해보고자 하였다</a:t>
            </a:r>
            <a:r>
              <a:rPr lang="en-US" altLang="ko-KR" baseline="0" dirty="0" smtClean="0"/>
              <a:t>.</a:t>
            </a:r>
          </a:p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 smtClean="0"/>
              <a:t>Imaginational Simulation (not real)</a:t>
            </a:r>
            <a:r>
              <a:rPr lang="ko-KR" altLang="en-US" baseline="0" dirty="0" smtClean="0"/>
              <a:t>을 먼저 보자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14960-C2B8-4E4C-85ED-79F1FE18C13E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419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ko-KR" altLang="en-US" baseline="0" dirty="0" smtClean="0"/>
              <a:t>그래서 우리는 좀더 </a:t>
            </a:r>
            <a:r>
              <a:rPr lang="ko-KR" altLang="en-US" baseline="0" dirty="0" err="1" smtClean="0"/>
              <a:t>비주얼</a:t>
            </a:r>
            <a:r>
              <a:rPr lang="ko-KR" altLang="en-US" baseline="0" dirty="0" smtClean="0"/>
              <a:t> 적이고 사용자가 사용하기 쉬운 키워드 찾기 툴을 고안해보고자 하였다</a:t>
            </a:r>
            <a:r>
              <a:rPr lang="en-US" altLang="ko-KR" baseline="0" dirty="0" smtClean="0"/>
              <a:t>.</a:t>
            </a:r>
          </a:p>
          <a:p>
            <a:pPr marL="228600" marR="0" indent="-2286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ko-KR" dirty="0" smtClean="0"/>
              <a:t>Imaginational Simulation (not real)</a:t>
            </a:r>
            <a:r>
              <a:rPr lang="ko-KR" altLang="en-US" baseline="0" dirty="0" smtClean="0"/>
              <a:t>을 먼저 보자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114960-C2B8-4E4C-85ED-79F1FE18C13E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7419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A15A-1742-4A08-8364-9115D1CEB425}" type="datetimeFigureOut">
              <a:rPr lang="ko-KR" altLang="en-US" smtClean="0"/>
              <a:pPr/>
              <a:t>15. 12. 6.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F5AB-A741-4ADA-8C4C-6AB668F26E9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3472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A15A-1742-4A08-8364-9115D1CEB425}" type="datetimeFigureOut">
              <a:rPr lang="ko-KR" altLang="en-US" smtClean="0"/>
              <a:pPr/>
              <a:t>15. 12. 6.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F5AB-A741-4ADA-8C4C-6AB668F26E9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773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A15A-1742-4A08-8364-9115D1CEB425}" type="datetimeFigureOut">
              <a:rPr lang="ko-KR" altLang="en-US" smtClean="0"/>
              <a:pPr/>
              <a:t>15. 12. 6.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F5AB-A741-4ADA-8C4C-6AB668F26E9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355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A15A-1742-4A08-8364-9115D1CEB425}" type="datetimeFigureOut">
              <a:rPr lang="ko-KR" altLang="en-US" smtClean="0"/>
              <a:pPr/>
              <a:t>15. 12. 6.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F5AB-A741-4ADA-8C4C-6AB668F26E9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7903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A15A-1742-4A08-8364-9115D1CEB425}" type="datetimeFigureOut">
              <a:rPr lang="ko-KR" altLang="en-US" smtClean="0"/>
              <a:pPr/>
              <a:t>15. 12. 6.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F5AB-A741-4ADA-8C4C-6AB668F26E9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423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A15A-1742-4A08-8364-9115D1CEB425}" type="datetimeFigureOut">
              <a:rPr lang="ko-KR" altLang="en-US" smtClean="0"/>
              <a:pPr/>
              <a:t>15. 12. 6.</a:t>
            </a:fld>
            <a:endParaRPr lang="ko-KR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F5AB-A741-4ADA-8C4C-6AB668F26E9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047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A15A-1742-4A08-8364-9115D1CEB425}" type="datetimeFigureOut">
              <a:rPr lang="ko-KR" altLang="en-US" smtClean="0"/>
              <a:pPr/>
              <a:t>15. 12. 6.</a:t>
            </a:fld>
            <a:endParaRPr lang="ko-KR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F5AB-A741-4ADA-8C4C-6AB668F26E9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9903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A15A-1742-4A08-8364-9115D1CEB425}" type="datetimeFigureOut">
              <a:rPr lang="ko-KR" altLang="en-US" smtClean="0"/>
              <a:pPr/>
              <a:t>15. 12. 6.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F5AB-A741-4ADA-8C4C-6AB668F26E9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055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A15A-1742-4A08-8364-9115D1CEB425}" type="datetimeFigureOut">
              <a:rPr lang="ko-KR" altLang="en-US" smtClean="0"/>
              <a:pPr/>
              <a:t>15. 12. 6.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F5AB-A741-4ADA-8C4C-6AB668F26E9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860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A15A-1742-4A08-8364-9115D1CEB425}" type="datetimeFigureOut">
              <a:rPr lang="ko-KR" altLang="en-US" smtClean="0"/>
              <a:pPr/>
              <a:t>15. 12. 6.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F5AB-A741-4ADA-8C4C-6AB668F26E9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483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A15A-1742-4A08-8364-9115D1CEB425}" type="datetimeFigureOut">
              <a:rPr lang="ko-KR" altLang="en-US" smtClean="0"/>
              <a:pPr/>
              <a:t>15. 12. 6.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F5AB-A741-4ADA-8C4C-6AB668F26E9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2602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A15A-1742-4A08-8364-9115D1CEB425}" type="datetimeFigureOut">
              <a:rPr lang="ko-KR" altLang="en-US" smtClean="0"/>
              <a:pPr/>
              <a:t>15. 12. 6.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F5AB-A741-4ADA-8C4C-6AB668F26E9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467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A15A-1742-4A08-8364-9115D1CEB425}" type="datetimeFigureOut">
              <a:rPr lang="ko-KR" altLang="en-US" smtClean="0"/>
              <a:pPr/>
              <a:t>15. 12. 6.</a:t>
            </a:fld>
            <a:endParaRPr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F5AB-A741-4ADA-8C4C-6AB668F26E9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49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A15A-1742-4A08-8364-9115D1CEB425}" type="datetimeFigureOut">
              <a:rPr lang="ko-KR" altLang="en-US" smtClean="0"/>
              <a:pPr/>
              <a:t>15. 12. 6.</a:t>
            </a:fld>
            <a:endParaRPr lang="ko-KR" alt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F5AB-A741-4ADA-8C4C-6AB668F26E9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922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A15A-1742-4A08-8364-9115D1CEB425}" type="datetimeFigureOut">
              <a:rPr lang="ko-KR" altLang="en-US" smtClean="0"/>
              <a:pPr/>
              <a:t>15. 12. 6.</a:t>
            </a:fld>
            <a:endParaRPr lang="ko-KR" alt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F5AB-A741-4ADA-8C4C-6AB668F26E9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23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A15A-1742-4A08-8364-9115D1CEB425}" type="datetimeFigureOut">
              <a:rPr lang="ko-KR" altLang="en-US" smtClean="0"/>
              <a:pPr/>
              <a:t>15. 12. 6.</a:t>
            </a:fld>
            <a:endParaRPr lang="ko-KR" alt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F5AB-A741-4ADA-8C4C-6AB668F26E9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893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1A15A-1742-4A08-8364-9115D1CEB425}" type="datetimeFigureOut">
              <a:rPr lang="ko-KR" altLang="en-US" smtClean="0"/>
              <a:pPr/>
              <a:t>15. 12. 6.</a:t>
            </a:fld>
            <a:endParaRPr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F5AB-A741-4ADA-8C4C-6AB668F26E9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569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0E1A15A-1742-4A08-8364-9115D1CEB425}" type="datetimeFigureOut">
              <a:rPr lang="ko-KR" altLang="en-US" smtClean="0"/>
              <a:pPr/>
              <a:t>15. 12. 6.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F5AB-A741-4ADA-8C4C-6AB668F26E9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39835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  <p:sldLayoutId id="2147484080" r:id="rId12"/>
    <p:sldLayoutId id="2147484081" r:id="rId13"/>
    <p:sldLayoutId id="2147484082" r:id="rId14"/>
    <p:sldLayoutId id="2147484083" r:id="rId15"/>
    <p:sldLayoutId id="2147484084" r:id="rId16"/>
    <p:sldLayoutId id="214748408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youtu.be/ZSqwFkTwGjg" TargetMode="External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30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3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disi.unitn.it/~p2p/RelatedWork/Matching/pxc387774.pdf" TargetMode="External"/><Relationship Id="rId4" Type="http://schemas.openxmlformats.org/officeDocument/2006/relationships/hyperlink" Target="http://users.softlab.ntua.gr/facilities/public/AD/Text%20Categorization/ghani01hypertext.pdf" TargetMode="External"/><Relationship Id="rId5" Type="http://schemas.openxmlformats.org/officeDocument/2006/relationships/hyperlink" Target="https://www.quora.com/What-are-the-best-keyword-extraction-algorithms-for-natural-language-processing-and-how-can-they-be-implemented-in-Python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nm.edu/~pdevineni/papers/Lott.pdf" TargetMode="External"/><Relationship Id="rId4" Type="http://schemas.openxmlformats.org/officeDocument/2006/relationships/hyperlink" Target="http://inform.nu/Articles/Vol6/v6p001-012.pdf?q=powerful-writing-in-30-words-or-les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jpe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154954" y="1934840"/>
            <a:ext cx="10119181" cy="2179654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dirty="0" smtClean="0">
                <a:latin typeface="+mn-lt"/>
              </a:rPr>
              <a:t>Chrome based</a:t>
            </a:r>
            <a:br>
              <a:rPr lang="en-US" altLang="ko-KR" dirty="0" smtClean="0">
                <a:latin typeface="+mn-lt"/>
              </a:rPr>
            </a:br>
            <a:r>
              <a:rPr lang="en-US" altLang="ko-KR" dirty="0" smtClean="0">
                <a:latin typeface="+mn-lt"/>
              </a:rPr>
              <a:t>Keyword Visualizer</a:t>
            </a:r>
            <a:br>
              <a:rPr lang="en-US" altLang="ko-KR" dirty="0" smtClean="0">
                <a:latin typeface="+mn-lt"/>
              </a:rPr>
            </a:br>
            <a:r>
              <a:rPr lang="en-US" altLang="ko-KR" sz="4400" dirty="0" smtClean="0">
                <a:latin typeface="+mn-lt"/>
              </a:rPr>
              <a:t>(under sparse text constraint)</a:t>
            </a:r>
            <a:endParaRPr lang="ko-KR" altLang="en-US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777381"/>
            <a:ext cx="9144000" cy="1655762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+mn-lt"/>
              </a:rPr>
              <a:t>Computer science</a:t>
            </a:r>
            <a:r>
              <a:rPr lang="ko-KR" altLang="en-US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+mn-lt"/>
              </a:rPr>
              <a:t>2013210085 </a:t>
            </a:r>
            <a:r>
              <a:rPr lang="en-US" altLang="ko-KR" dirty="0" err="1" smtClean="0">
                <a:solidFill>
                  <a:schemeClr val="tx1"/>
                </a:solidFill>
                <a:latin typeface="+mn-lt"/>
              </a:rPr>
              <a:t>sangho</a:t>
            </a:r>
            <a:r>
              <a:rPr lang="en-US" altLang="ko-KR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  <a:latin typeface="+mn-lt"/>
              </a:rPr>
              <a:t>suh</a:t>
            </a:r>
            <a:endParaRPr lang="ko-KR" altLang="en-US" dirty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+mn-lt"/>
              </a:rPr>
              <a:t>Industrial engineering 2010170835 </a:t>
            </a:r>
            <a:r>
              <a:rPr lang="en-US" altLang="ko-KR" dirty="0" err="1" smtClean="0">
                <a:solidFill>
                  <a:schemeClr val="tx1"/>
                </a:solidFill>
                <a:latin typeface="+mn-lt"/>
              </a:rPr>
              <a:t>moonshik</a:t>
            </a:r>
            <a:r>
              <a:rPr lang="en-US" altLang="ko-KR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  <a:latin typeface="+mn-lt"/>
              </a:rPr>
              <a:t>kang</a:t>
            </a:r>
            <a:endParaRPr lang="en-US" altLang="ko-KR" dirty="0" smtClean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+mn-lt"/>
              </a:rPr>
              <a:t>Computer science</a:t>
            </a:r>
            <a:r>
              <a:rPr lang="ko-KR" altLang="en-US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+mn-lt"/>
              </a:rPr>
              <a:t>2010210012 </a:t>
            </a:r>
            <a:r>
              <a:rPr lang="en-US" altLang="ko-KR" dirty="0" err="1" smtClean="0">
                <a:solidFill>
                  <a:schemeClr val="tx1"/>
                </a:solidFill>
                <a:latin typeface="+mn-lt"/>
              </a:rPr>
              <a:t>hoonhee</a:t>
            </a:r>
            <a:r>
              <a:rPr lang="en-US" altLang="ko-KR" dirty="0" smtClean="0">
                <a:solidFill>
                  <a:schemeClr val="tx1"/>
                </a:solidFill>
                <a:latin typeface="+mn-lt"/>
              </a:rPr>
              <a:t> </a:t>
            </a:r>
            <a:r>
              <a:rPr lang="en-US" altLang="ko-KR" dirty="0" err="1" smtClean="0">
                <a:solidFill>
                  <a:schemeClr val="tx1"/>
                </a:solidFill>
                <a:latin typeface="+mn-lt"/>
              </a:rPr>
              <a:t>cho</a:t>
            </a:r>
            <a:endParaRPr lang="ko-KR" altLang="en-US" dirty="0">
              <a:solidFill>
                <a:schemeClr val="tx1"/>
              </a:solidFill>
              <a:latin typeface="+mn-lt"/>
            </a:endParaRPr>
          </a:p>
          <a:p>
            <a:pPr algn="ctr"/>
            <a:endParaRPr lang="en-US" altLang="ko-KR" dirty="0" smtClean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+mn-lt"/>
              </a:rPr>
              <a:t>12/7/2015</a:t>
            </a:r>
          </a:p>
          <a:p>
            <a:pPr algn="ctr"/>
            <a:endParaRPr lang="ko-KR" altLang="en-US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913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15" name="모서리가 둥근 직사각형 9"/>
          <p:cNvSpPr/>
          <p:nvPr/>
        </p:nvSpPr>
        <p:spPr>
          <a:xfrm>
            <a:off x="1476375" y="1479301"/>
            <a:ext cx="9223375" cy="499874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pic>
        <p:nvPicPr>
          <p:cNvPr id="5" name="그림 27"/>
          <p:cNvPicPr/>
          <p:nvPr/>
        </p:nvPicPr>
        <p:blipFill>
          <a:blip r:embed="rId2"/>
          <a:stretch>
            <a:fillRect/>
          </a:stretch>
        </p:blipFill>
        <p:spPr>
          <a:xfrm>
            <a:off x="1636304" y="2366962"/>
            <a:ext cx="8885730" cy="337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18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Chrome Plugin</a:t>
            </a:r>
            <a:endParaRPr lang="en-US" dirty="0"/>
          </a:p>
        </p:txBody>
      </p:sp>
      <p:pic>
        <p:nvPicPr>
          <p:cNvPr id="4" name="Picture 3" descr="스크린샷 2015-12-06 오후 9.49.17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249" y="1430935"/>
            <a:ext cx="9100554" cy="514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201652"/>
            <a:ext cx="10009188" cy="2925973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40000"/>
              </a:lnSpc>
              <a:buNone/>
            </a:pPr>
            <a:r>
              <a:rPr lang="en-US" sz="5400" dirty="0" smtClean="0"/>
              <a:t>There are many keyword extraction techniques..</a:t>
            </a:r>
          </a:p>
        </p:txBody>
      </p:sp>
    </p:spTree>
    <p:extLst>
      <p:ext uri="{BB962C8B-B14F-4D97-AF65-F5344CB8AC3E}">
        <p14:creationId xmlns:p14="http://schemas.microsoft.com/office/powerpoint/2010/main" val="27430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612438" cy="4195481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2800" dirty="0" smtClean="0"/>
              <a:t>Such as..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2800" dirty="0"/>
              <a:t>	</a:t>
            </a:r>
            <a:r>
              <a:rPr lang="en-US" sz="2800" dirty="0" smtClean="0"/>
              <a:t>1. Word Frequency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2800" dirty="0" smtClean="0"/>
              <a:t>	2. Word Co-Occurrence Relationships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2800" dirty="0"/>
              <a:t>	</a:t>
            </a:r>
            <a:r>
              <a:rPr lang="en-US" sz="2800" dirty="0" smtClean="0"/>
              <a:t>3. Frequency-Based Single Document Keyword Extraction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2800" dirty="0"/>
              <a:t>	</a:t>
            </a:r>
            <a:r>
              <a:rPr lang="en-US" sz="2800" dirty="0" smtClean="0"/>
              <a:t>4. Content-Sensitive Single Document Keyword Extraction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2800" dirty="0"/>
              <a:t>	</a:t>
            </a:r>
            <a:r>
              <a:rPr lang="en-US" sz="2800" dirty="0" smtClean="0"/>
              <a:t>5. Keyword Extraction Using Lexical Chains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2800" dirty="0"/>
              <a:t>	</a:t>
            </a:r>
            <a:r>
              <a:rPr lang="en-US" sz="2800" dirty="0" smtClean="0"/>
              <a:t>6. </a:t>
            </a:r>
            <a:r>
              <a:rPr lang="en-US" sz="2800" dirty="0" err="1" smtClean="0"/>
              <a:t>Keyphrase</a:t>
            </a:r>
            <a:r>
              <a:rPr lang="en-US" sz="2800" dirty="0" smtClean="0"/>
              <a:t> Extraction Using Bayes Classifier</a:t>
            </a:r>
          </a:p>
        </p:txBody>
      </p:sp>
    </p:spTree>
    <p:extLst>
      <p:ext uri="{BB962C8B-B14F-4D97-AF65-F5344CB8AC3E}">
        <p14:creationId xmlns:p14="http://schemas.microsoft.com/office/powerpoint/2010/main" val="319894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612438" cy="4195481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2800" dirty="0" smtClean="0"/>
              <a:t>We can use..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2800" dirty="0"/>
              <a:t>	</a:t>
            </a:r>
            <a:r>
              <a:rPr lang="en-US" sz="2800" dirty="0" smtClean="0"/>
              <a:t>1. Word Frequency Analysis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2800" dirty="0" smtClean="0"/>
              <a:t>	2. </a:t>
            </a:r>
            <a:r>
              <a:rPr lang="en-US" sz="2800" strike="sngStrike" dirty="0" smtClean="0"/>
              <a:t>Word Co-Occurrence Relationships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2800" dirty="0"/>
              <a:t>	</a:t>
            </a:r>
            <a:r>
              <a:rPr lang="en-US" sz="2800" dirty="0" smtClean="0"/>
              <a:t>3. </a:t>
            </a:r>
            <a:r>
              <a:rPr lang="en-US" sz="2800" strike="sngStrike" dirty="0" smtClean="0"/>
              <a:t>Frequency-Based Single Document Keyword Extraction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2800" dirty="0"/>
              <a:t>	</a:t>
            </a:r>
            <a:r>
              <a:rPr lang="en-US" sz="2800" dirty="0" smtClean="0"/>
              <a:t>4. </a:t>
            </a:r>
            <a:r>
              <a:rPr lang="en-US" sz="2800" strike="sngStrike" dirty="0" smtClean="0"/>
              <a:t>Content-Sensitive Single Document Keyword Extraction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2800" dirty="0"/>
              <a:t>	</a:t>
            </a:r>
            <a:r>
              <a:rPr lang="en-US" sz="2800" dirty="0" smtClean="0"/>
              <a:t>5. </a:t>
            </a:r>
            <a:r>
              <a:rPr lang="en-US" sz="2800" strike="sngStrike" dirty="0" smtClean="0"/>
              <a:t>Keyword Extraction Using Lexical Chains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2800" dirty="0"/>
              <a:t>	</a:t>
            </a:r>
            <a:r>
              <a:rPr lang="en-US" sz="2800" dirty="0" smtClean="0"/>
              <a:t>6. </a:t>
            </a:r>
            <a:r>
              <a:rPr lang="en-US" sz="2800" strike="sngStrike" dirty="0" err="1" smtClean="0"/>
              <a:t>Keyphrase</a:t>
            </a:r>
            <a:r>
              <a:rPr lang="en-US" sz="2800" strike="sngStrike" dirty="0" smtClean="0"/>
              <a:t> Extraction Using Bayes Classifier</a:t>
            </a:r>
          </a:p>
        </p:txBody>
      </p:sp>
    </p:spTree>
    <p:extLst>
      <p:ext uri="{BB962C8B-B14F-4D97-AF65-F5344CB8AC3E}">
        <p14:creationId xmlns:p14="http://schemas.microsoft.com/office/powerpoint/2010/main" val="271736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How?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612438" cy="4195481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3600" dirty="0" smtClean="0"/>
              <a:t>Because ..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3600" dirty="0"/>
              <a:t>	</a:t>
            </a:r>
            <a:r>
              <a:rPr lang="en-US" sz="3600" dirty="0" smtClean="0"/>
              <a:t>1. Web-based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3600" dirty="0" smtClean="0"/>
              <a:t>	2. Single-document </a:t>
            </a:r>
          </a:p>
        </p:txBody>
      </p:sp>
    </p:spTree>
    <p:extLst>
      <p:ext uri="{BB962C8B-B14F-4D97-AF65-F5344CB8AC3E}">
        <p14:creationId xmlns:p14="http://schemas.microsoft.com/office/powerpoint/2010/main" val="68932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lnSpc>
                <a:spcPct val="140000"/>
              </a:lnSpc>
            </a:pPr>
            <a:r>
              <a:rPr lang="en-US" sz="4400" dirty="0" smtClean="0"/>
              <a:t>Word </a:t>
            </a:r>
            <a:r>
              <a:rPr lang="en-US" sz="4400" dirty="0"/>
              <a:t>Frequency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10009188" cy="4195481"/>
          </a:xfrm>
        </p:spPr>
        <p:txBody>
          <a:bodyPr>
            <a:normAutofit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2800" dirty="0" smtClean="0"/>
              <a:t>1)  Clean the text 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2800" dirty="0" smtClean="0"/>
              <a:t>	(Remove punctuations and stop words)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2800" dirty="0" smtClean="0"/>
              <a:t>2)  Tokenize the text</a:t>
            </a:r>
            <a:endParaRPr lang="en-US" sz="2800" dirty="0"/>
          </a:p>
          <a:p>
            <a:pPr marL="0" indent="0">
              <a:lnSpc>
                <a:spcPct val="140000"/>
              </a:lnSpc>
              <a:buNone/>
            </a:pPr>
            <a:r>
              <a:rPr lang="en-US" sz="2800" dirty="0" smtClean="0"/>
              <a:t>3)  Find the TF (term frequency) for each unique token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sz="2800" dirty="0" smtClean="0"/>
              <a:t>4)  Sort each token in descending count order</a:t>
            </a:r>
          </a:p>
        </p:txBody>
      </p:sp>
    </p:spTree>
    <p:extLst>
      <p:ext uri="{BB962C8B-B14F-4D97-AF65-F5344CB8AC3E}">
        <p14:creationId xmlns:p14="http://schemas.microsoft.com/office/powerpoint/2010/main" val="1631082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smtClean="0"/>
              <a:t>Feature1 - Frequency Weighting</a:t>
            </a:r>
            <a:endParaRPr lang="en-US" dirty="0"/>
          </a:p>
        </p:txBody>
      </p:sp>
      <p:pic>
        <p:nvPicPr>
          <p:cNvPr id="2" name="Picture 1" descr="스크린샷 2015-12-06 오후 9.50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021" y="1492250"/>
            <a:ext cx="3534104" cy="4270376"/>
          </a:xfrm>
          <a:prstGeom prst="rect">
            <a:avLst/>
          </a:prstGeom>
        </p:spPr>
      </p:pic>
      <p:pic>
        <p:nvPicPr>
          <p:cNvPr id="5" name="Picture 4" descr="스크린샷 2015-12-06 오후 10.52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50" y="1517897"/>
            <a:ext cx="7851520" cy="4244728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595687" y="5989919"/>
            <a:ext cx="4214813" cy="550582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40000"/>
              </a:lnSpc>
              <a:buNone/>
            </a:pPr>
            <a:r>
              <a:rPr lang="en-US" sz="2800" dirty="0" smtClean="0"/>
              <a:t>1 appearance = weight 1</a:t>
            </a:r>
          </a:p>
        </p:txBody>
      </p:sp>
    </p:spTree>
    <p:extLst>
      <p:ext uri="{BB962C8B-B14F-4D97-AF65-F5344CB8AC3E}">
        <p14:creationId xmlns:p14="http://schemas.microsoft.com/office/powerpoint/2010/main" val="301877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 HTML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94" y="1253656"/>
            <a:ext cx="5171981" cy="5448015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302835" y="2144411"/>
            <a:ext cx="3399110" cy="4235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300" dirty="0" smtClean="0">
                <a:solidFill>
                  <a:srgbClr val="000000"/>
                </a:solidFill>
              </a:rPr>
              <a:t>&lt;HTML&gt;</a:t>
            </a:r>
          </a:p>
          <a:p>
            <a:pPr marL="0" indent="0">
              <a:buFont typeface="Wingdings 3" charset="2"/>
              <a:buNone/>
            </a:pPr>
            <a:r>
              <a:rPr lang="en-US" sz="2300" dirty="0" smtClean="0">
                <a:solidFill>
                  <a:srgbClr val="000000"/>
                </a:solidFill>
              </a:rPr>
              <a:t>&lt;TITLE&gt; &lt;/TITLE&gt;  </a:t>
            </a:r>
          </a:p>
          <a:p>
            <a:pPr marL="0" indent="0">
              <a:buFont typeface="Wingdings 3" charset="2"/>
              <a:buNone/>
            </a:pPr>
            <a:r>
              <a:rPr lang="en-US" sz="2300" dirty="0" smtClean="0">
                <a:solidFill>
                  <a:srgbClr val="000000"/>
                </a:solidFill>
              </a:rPr>
              <a:t>&lt;a </a:t>
            </a:r>
            <a:r>
              <a:rPr lang="en-US" sz="2300" dirty="0" err="1" smtClean="0">
                <a:solidFill>
                  <a:srgbClr val="000000"/>
                </a:solidFill>
              </a:rPr>
              <a:t>href</a:t>
            </a:r>
            <a:r>
              <a:rPr lang="en-US" sz="2300" dirty="0" smtClean="0">
                <a:solidFill>
                  <a:srgbClr val="000000"/>
                </a:solidFill>
              </a:rPr>
              <a:t>=“”&gt; IR &lt;/a&gt;</a:t>
            </a:r>
          </a:p>
          <a:p>
            <a:pPr marL="0" indent="0">
              <a:buFont typeface="Wingdings 3" charset="2"/>
              <a:buNone/>
            </a:pPr>
            <a:r>
              <a:rPr lang="en-US" sz="2300" dirty="0" smtClean="0">
                <a:solidFill>
                  <a:srgbClr val="000000"/>
                </a:solidFill>
              </a:rPr>
              <a:t>&lt;b&gt; Prof. </a:t>
            </a:r>
            <a:r>
              <a:rPr lang="en-US" sz="2300" dirty="0" err="1" smtClean="0">
                <a:solidFill>
                  <a:srgbClr val="000000"/>
                </a:solidFill>
              </a:rPr>
              <a:t>Choo</a:t>
            </a:r>
            <a:r>
              <a:rPr lang="en-US" sz="2300" dirty="0" smtClean="0">
                <a:solidFill>
                  <a:srgbClr val="000000"/>
                </a:solidFill>
              </a:rPr>
              <a:t> &lt;/b&gt;  </a:t>
            </a:r>
          </a:p>
          <a:p>
            <a:pPr marL="0" indent="0">
              <a:buFont typeface="Wingdings 3" charset="2"/>
              <a:buNone/>
            </a:pPr>
            <a:r>
              <a:rPr lang="en-US" sz="2300" dirty="0" smtClean="0">
                <a:solidFill>
                  <a:srgbClr val="000000"/>
                </a:solidFill>
              </a:rPr>
              <a:t>			.</a:t>
            </a:r>
          </a:p>
          <a:p>
            <a:pPr marL="0" indent="0">
              <a:buFont typeface="Wingdings 3" charset="2"/>
              <a:buNone/>
            </a:pPr>
            <a:r>
              <a:rPr lang="en-US" sz="2300" dirty="0">
                <a:solidFill>
                  <a:srgbClr val="000000"/>
                </a:solidFill>
              </a:rPr>
              <a:t>	</a:t>
            </a:r>
            <a:r>
              <a:rPr lang="en-US" sz="2300" dirty="0" smtClean="0">
                <a:solidFill>
                  <a:srgbClr val="000000"/>
                </a:solidFill>
              </a:rPr>
              <a:t>		.</a:t>
            </a:r>
          </a:p>
          <a:p>
            <a:pPr marL="0" indent="0">
              <a:buFont typeface="Wingdings 3" charset="2"/>
              <a:buNone/>
            </a:pPr>
            <a:r>
              <a:rPr lang="en-US" sz="2300" dirty="0">
                <a:solidFill>
                  <a:srgbClr val="000000"/>
                </a:solidFill>
              </a:rPr>
              <a:t>	</a:t>
            </a:r>
            <a:r>
              <a:rPr lang="en-US" sz="2300" dirty="0" smtClean="0">
                <a:solidFill>
                  <a:srgbClr val="000000"/>
                </a:solidFill>
              </a:rPr>
              <a:t>		.</a:t>
            </a:r>
          </a:p>
          <a:p>
            <a:pPr marL="0" indent="0">
              <a:buFont typeface="Wingdings 3" charset="2"/>
              <a:buNone/>
            </a:pPr>
            <a:endParaRPr lang="en-US" sz="2300" dirty="0">
              <a:solidFill>
                <a:srgbClr val="000000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smtClean="0"/>
              <a:t>Feature2 – Meta Tag Weighting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4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387126" y="2265572"/>
            <a:ext cx="9010999" cy="359230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0842" y="2964360"/>
            <a:ext cx="8946541" cy="4195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 smtClean="0">
                <a:solidFill>
                  <a:srgbClr val="000000"/>
                </a:solidFill>
              </a:rPr>
              <a:t>	&lt;TITLE&gt;  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rgbClr val="000000"/>
                </a:solidFill>
              </a:rPr>
              <a:t>	  &lt;a&gt; </a:t>
            </a:r>
          </a:p>
          <a:p>
            <a:pPr marL="0" indent="0">
              <a:buNone/>
            </a:pPr>
            <a:r>
              <a:rPr lang="en-US" sz="4000" dirty="0" smtClean="0">
                <a:solidFill>
                  <a:srgbClr val="000000"/>
                </a:solidFill>
              </a:rPr>
              <a:t>      &lt;b&gt;</a:t>
            </a:r>
          </a:p>
          <a:p>
            <a:pPr marL="0" indent="0">
              <a:buNone/>
            </a:pPr>
            <a:endParaRPr lang="en-US" sz="4000" dirty="0">
              <a:solidFill>
                <a:srgbClr val="000000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016375" y="2956262"/>
            <a:ext cx="5472943" cy="2241700"/>
            <a:chOff x="2561071" y="1797387"/>
            <a:chExt cx="5472943" cy="2241700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3021446" y="2176164"/>
              <a:ext cx="3476557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691594" y="1797387"/>
              <a:ext cx="134242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chemeClr val="accent4">
                      <a:lumMod val="50000"/>
                    </a:schemeClr>
                  </a:solidFill>
                </a:rPr>
                <a:t>+α</a:t>
              </a:r>
              <a:endParaRPr lang="en-US" sz="44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 flipH="1">
              <a:off x="2561071" y="2919920"/>
              <a:ext cx="336490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095222" y="2541763"/>
              <a:ext cx="14475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rgbClr val="0A4D9E"/>
                  </a:solidFill>
                </a:rPr>
                <a:t>+β</a:t>
              </a:r>
              <a:endParaRPr lang="en-US" sz="4400" dirty="0">
                <a:solidFill>
                  <a:srgbClr val="0A4D9E"/>
                </a:solidFill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2561071" y="3664296"/>
              <a:ext cx="336886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6083316" y="3269646"/>
              <a:ext cx="145753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 smtClean="0">
                  <a:solidFill>
                    <a:srgbClr val="0A4D9E"/>
                  </a:solidFill>
                </a:rPr>
                <a:t>+</a:t>
              </a:r>
              <a:r>
                <a:rPr lang="en-US" sz="4400" dirty="0" err="1" smtClean="0">
                  <a:solidFill>
                    <a:srgbClr val="0A4D9E"/>
                  </a:solidFill>
                </a:rPr>
                <a:t>γ</a:t>
              </a:r>
              <a:endParaRPr lang="en-US" sz="4400" dirty="0">
                <a:solidFill>
                  <a:srgbClr val="0A4D9E"/>
                </a:solidFill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smtClean="0"/>
              <a:t>Feature2 – Meta Tag Weighting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16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</a:t>
            </a:r>
            <a:endParaRPr lang="en-US" dirty="0"/>
          </a:p>
        </p:txBody>
      </p:sp>
      <p:pic>
        <p:nvPicPr>
          <p:cNvPr id="5" name="Picture 4" descr="d32de0_68723015718a40c0b140bc1ab156c89a.jpg"/>
          <p:cNvPicPr>
            <a:picLocks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3" t="1180" r="2277" b="29184"/>
          <a:stretch/>
        </p:blipFill>
        <p:spPr>
          <a:xfrm>
            <a:off x="1966754" y="2492321"/>
            <a:ext cx="1871999" cy="190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 descr="KakaoTalk_Photo_2015-12-02-20-48-39_38.jpeg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" r="687" b="25634"/>
          <a:stretch/>
        </p:blipFill>
        <p:spPr>
          <a:xfrm>
            <a:off x="5257009" y="2490034"/>
            <a:ext cx="1871999" cy="1908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 descr="KakaoTalk_Photo_2015-12-02-20-48-40_29.jpeg"/>
          <p:cNvPicPr>
            <a:picLocks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8" t="5741" r="-1718" b="18491"/>
          <a:stretch/>
        </p:blipFill>
        <p:spPr>
          <a:xfrm>
            <a:off x="8536611" y="2493518"/>
            <a:ext cx="1871999" cy="19093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Rectangle 5"/>
          <p:cNvSpPr/>
          <p:nvPr/>
        </p:nvSpPr>
        <p:spPr>
          <a:xfrm>
            <a:off x="1930260" y="4771460"/>
            <a:ext cx="1933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err="1" smtClean="0"/>
              <a:t>Sangho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Suh</a:t>
            </a:r>
            <a:endParaRPr lang="ko-KR" alt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5159112" y="4779185"/>
            <a:ext cx="20821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err="1" smtClean="0"/>
              <a:t>Hunhee</a:t>
            </a:r>
            <a:r>
              <a:rPr lang="en-US" altLang="ko-KR" sz="2400" dirty="0" smtClean="0"/>
              <a:t> Cho</a:t>
            </a:r>
            <a:endParaRPr lang="ko-KR" alt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8230998" y="4770835"/>
            <a:ext cx="24808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 err="1" smtClean="0"/>
              <a:t>Moonshik</a:t>
            </a:r>
            <a:r>
              <a:rPr lang="en-US" altLang="ko-KR" sz="2400" dirty="0" smtClean="0"/>
              <a:t> Kang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811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smtClean="0"/>
              <a:t>Why Meta Tag Weighting?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03312" y="2052918"/>
            <a:ext cx="10580687" cy="4195481"/>
          </a:xfrm>
        </p:spPr>
        <p:txBody>
          <a:bodyPr>
            <a:normAutofit fontScale="92500"/>
          </a:bodyPr>
          <a:lstStyle/>
          <a:p>
            <a:r>
              <a:rPr lang="en-US" sz="4400" dirty="0" smtClean="0"/>
              <a:t> Problem</a:t>
            </a:r>
          </a:p>
          <a:p>
            <a:pPr marL="0" indent="0">
              <a:buNone/>
            </a:pPr>
            <a:r>
              <a:rPr lang="en-US" sz="4400" dirty="0" smtClean="0"/>
              <a:t>	1. Topic Modeling of </a:t>
            </a:r>
            <a:r>
              <a:rPr lang="en-US" sz="4400" u="sng" dirty="0" smtClean="0"/>
              <a:t>single page</a:t>
            </a:r>
            <a:r>
              <a:rPr lang="en-US" sz="4400" dirty="0" smtClean="0"/>
              <a:t> </a:t>
            </a:r>
          </a:p>
          <a:p>
            <a:pPr marL="0" indent="0">
              <a:buNone/>
            </a:pPr>
            <a:r>
              <a:rPr lang="en-US" sz="4400" dirty="0" smtClean="0"/>
              <a:t>  	    is under </a:t>
            </a:r>
            <a:r>
              <a:rPr lang="en-US" sz="5400" b="1" dirty="0" smtClean="0">
                <a:solidFill>
                  <a:srgbClr val="FF0000"/>
                </a:solidFill>
              </a:rPr>
              <a:t>sparse text </a:t>
            </a:r>
            <a:r>
              <a:rPr lang="en-US" sz="4400" dirty="0" smtClean="0">
                <a:solidFill>
                  <a:srgbClr val="FFFFFF"/>
                </a:solidFill>
              </a:rPr>
              <a:t>constraint</a:t>
            </a:r>
          </a:p>
          <a:p>
            <a:pPr marL="0" indent="0">
              <a:buNone/>
            </a:pPr>
            <a:r>
              <a:rPr lang="en-US" sz="4400" dirty="0" smtClean="0"/>
              <a:t>	2</a:t>
            </a:r>
            <a:r>
              <a:rPr lang="en-US" sz="4400" dirty="0"/>
              <a:t>. No viable method exists for </a:t>
            </a:r>
          </a:p>
          <a:p>
            <a:pPr marL="0" indent="0">
              <a:buNone/>
            </a:pPr>
            <a:r>
              <a:rPr lang="en-US" sz="4400" dirty="0"/>
              <a:t>    </a:t>
            </a:r>
            <a:r>
              <a:rPr lang="en-US" sz="4400" dirty="0" smtClean="0"/>
              <a:t>	 constructing </a:t>
            </a:r>
            <a:r>
              <a:rPr lang="en-US" sz="4400" dirty="0"/>
              <a:t>Term-Document Matrix</a:t>
            </a:r>
            <a:endParaRPr lang="en-US" sz="44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978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smtClean="0"/>
              <a:t>Why Meta Tag Weighting?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03313" y="2052918"/>
            <a:ext cx="10596562" cy="4195481"/>
          </a:xfrm>
        </p:spPr>
        <p:txBody>
          <a:bodyPr>
            <a:normAutofit fontScale="92500"/>
          </a:bodyPr>
          <a:lstStyle/>
          <a:p>
            <a:r>
              <a:rPr lang="en-US" sz="4400" dirty="0" smtClean="0">
                <a:solidFill>
                  <a:schemeClr val="accent1">
                    <a:alpha val="20000"/>
                  </a:schemeClr>
                </a:solidFill>
              </a:rPr>
              <a:t> Problem</a:t>
            </a:r>
          </a:p>
          <a:p>
            <a:pPr marL="0" indent="0">
              <a:buNone/>
            </a:pPr>
            <a:r>
              <a:rPr lang="en-US" sz="4400" dirty="0" smtClean="0">
                <a:solidFill>
                  <a:schemeClr val="accent1">
                    <a:alpha val="20000"/>
                  </a:schemeClr>
                </a:solidFill>
              </a:rPr>
              <a:t>	1. Topic Modeling of </a:t>
            </a:r>
            <a:r>
              <a:rPr lang="en-US" sz="4400" u="sng" dirty="0" smtClean="0">
                <a:solidFill>
                  <a:schemeClr val="accent1">
                    <a:alpha val="20000"/>
                  </a:schemeClr>
                </a:solidFill>
              </a:rPr>
              <a:t>single page</a:t>
            </a:r>
            <a:r>
              <a:rPr lang="en-US" sz="4400" dirty="0" smtClean="0">
                <a:solidFill>
                  <a:schemeClr val="accent1">
                    <a:alpha val="20000"/>
                  </a:schemeClr>
                </a:solidFill>
              </a:rPr>
              <a:t> </a:t>
            </a:r>
          </a:p>
          <a:p>
            <a:pPr marL="0" indent="0">
              <a:buNone/>
            </a:pPr>
            <a:r>
              <a:rPr lang="en-US" sz="4400" dirty="0" smtClean="0">
                <a:solidFill>
                  <a:schemeClr val="accent1">
                    <a:alpha val="20000"/>
                  </a:schemeClr>
                </a:solidFill>
              </a:rPr>
              <a:t>	    is under </a:t>
            </a:r>
            <a:r>
              <a:rPr lang="en-US" sz="5400" b="1" dirty="0" smtClean="0">
                <a:solidFill>
                  <a:schemeClr val="accent1">
                    <a:alpha val="20000"/>
                  </a:schemeClr>
                </a:solidFill>
              </a:rPr>
              <a:t>sparse text </a:t>
            </a:r>
            <a:r>
              <a:rPr lang="en-US" sz="4400" dirty="0" smtClean="0">
                <a:solidFill>
                  <a:schemeClr val="accent1">
                    <a:alpha val="20000"/>
                  </a:schemeClr>
                </a:solidFill>
              </a:rPr>
              <a:t>constraint</a:t>
            </a:r>
          </a:p>
          <a:p>
            <a:pPr marL="0" indent="0">
              <a:buNone/>
            </a:pPr>
            <a:r>
              <a:rPr lang="en-US" sz="4400" dirty="0" smtClean="0">
                <a:solidFill>
                  <a:schemeClr val="accent1">
                    <a:alpha val="20000"/>
                  </a:schemeClr>
                </a:solidFill>
              </a:rPr>
              <a:t>	2</a:t>
            </a:r>
            <a:r>
              <a:rPr lang="en-US" sz="4400" dirty="0">
                <a:solidFill>
                  <a:schemeClr val="accent1">
                    <a:alpha val="20000"/>
                  </a:schemeClr>
                </a:solidFill>
              </a:rPr>
              <a:t>. No viable method exists for </a:t>
            </a:r>
          </a:p>
          <a:p>
            <a:pPr marL="0" indent="0">
              <a:buNone/>
            </a:pPr>
            <a:r>
              <a:rPr lang="en-US" sz="4400" dirty="0">
                <a:solidFill>
                  <a:schemeClr val="accent1">
                    <a:alpha val="20000"/>
                  </a:schemeClr>
                </a:solidFill>
              </a:rPr>
              <a:t>    </a:t>
            </a:r>
            <a:r>
              <a:rPr lang="en-US" sz="4400" dirty="0" smtClean="0">
                <a:solidFill>
                  <a:schemeClr val="accent1">
                    <a:alpha val="20000"/>
                  </a:schemeClr>
                </a:solidFill>
              </a:rPr>
              <a:t>	 constructing </a:t>
            </a:r>
            <a:r>
              <a:rPr lang="en-US" sz="4400" dirty="0">
                <a:solidFill>
                  <a:schemeClr val="accent1">
                    <a:alpha val="20000"/>
                  </a:schemeClr>
                </a:solidFill>
              </a:rPr>
              <a:t>Term-Document Matrix</a:t>
            </a:r>
            <a:endParaRPr lang="en-US" sz="4400" dirty="0" smtClean="0">
              <a:solidFill>
                <a:schemeClr val="accent1">
                  <a:alpha val="20000"/>
                </a:scheme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68868" y="2956473"/>
            <a:ext cx="9532601" cy="923330"/>
          </a:xfrm>
          <a:prstGeom prst="rect">
            <a:avLst/>
          </a:prstGeom>
          <a:solidFill>
            <a:srgbClr val="E6C13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Difficult to Extract Keywords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86194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smtClean="0"/>
              <a:t>Why Meta Tag Weighting?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03312" y="2052918"/>
            <a:ext cx="10580687" cy="4195481"/>
          </a:xfrm>
        </p:spPr>
        <p:txBody>
          <a:bodyPr>
            <a:normAutofit/>
          </a:bodyPr>
          <a:lstStyle/>
          <a:p>
            <a:r>
              <a:rPr lang="en-US" sz="4400" dirty="0" smtClean="0"/>
              <a:t> Need</a:t>
            </a:r>
          </a:p>
          <a:p>
            <a:pPr marL="0" indent="0">
              <a:buNone/>
            </a:pPr>
            <a:r>
              <a:rPr lang="en-US" sz="4400" dirty="0"/>
              <a:t> </a:t>
            </a:r>
            <a:r>
              <a:rPr lang="en-US" sz="4400" dirty="0" smtClean="0"/>
              <a:t> - </a:t>
            </a:r>
            <a:r>
              <a:rPr lang="en-US" sz="3600" dirty="0" smtClean="0"/>
              <a:t>‘Additional’ or ‘Hidden’</a:t>
            </a:r>
            <a:r>
              <a:rPr lang="en-US" sz="4400" dirty="0" smtClean="0"/>
              <a:t> information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000249" y="4238625"/>
            <a:ext cx="7889875" cy="1446550"/>
          </a:xfrm>
          <a:prstGeom prst="rect">
            <a:avLst/>
          </a:prstGeom>
          <a:solidFill>
            <a:srgbClr val="E6C13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Tags can provide additional</a:t>
            </a:r>
            <a:r>
              <a:rPr lang="en-US" sz="4400" b="1" dirty="0" smtClean="0"/>
              <a:t> semantic</a:t>
            </a:r>
            <a:r>
              <a:rPr lang="en-US" sz="4400" dirty="0" smtClean="0"/>
              <a:t> information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4382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smtClean="0"/>
              <a:t>Why Meta Tag Weighting?</a:t>
            </a:r>
            <a:endParaRPr lang="en-US" dirty="0"/>
          </a:p>
        </p:txBody>
      </p:sp>
      <p:pic>
        <p:nvPicPr>
          <p:cNvPr id="3" name="Content Placeholder 2" descr="스크린샷 2015-12-05 오후 5.46.4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" t="142" r="3028" b="21536"/>
          <a:stretch/>
        </p:blipFill>
        <p:spPr>
          <a:xfrm>
            <a:off x="2428875" y="1714500"/>
            <a:ext cx="5371304" cy="3698875"/>
          </a:xfrm>
        </p:spPr>
      </p:pic>
      <p:pic>
        <p:nvPicPr>
          <p:cNvPr id="7" name="Picture 6" descr="스크린샷 2015-12-05 오후 6.25.2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555875"/>
            <a:ext cx="5299010" cy="3683000"/>
          </a:xfrm>
          <a:prstGeom prst="rect">
            <a:avLst/>
          </a:prstGeom>
        </p:spPr>
      </p:pic>
      <p:pic>
        <p:nvPicPr>
          <p:cNvPr id="8" name="Picture 7" descr="스크린샷 2015-12-05 오후 6.25.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899" y="1786350"/>
            <a:ext cx="2498725" cy="419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4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3439142" y="4381500"/>
            <a:ext cx="3148983" cy="746124"/>
          </a:xfrm>
          <a:prstGeom prst="round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1667492" y="2877808"/>
            <a:ext cx="8508383" cy="1202067"/>
          </a:xfrm>
          <a:prstGeom prst="roundRect">
            <a:avLst/>
          </a:prstGeom>
          <a:ln>
            <a:solidFill>
              <a:srgbClr val="FFFFFF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822303" y="2898302"/>
            <a:ext cx="749447" cy="5465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2800" dirty="0" smtClean="0">
                <a:solidFill>
                  <a:srgbClr val="000000"/>
                </a:solidFill>
              </a:rPr>
              <a:t>i.e.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smtClean="0"/>
              <a:t>Feature3 – Distance Weighting</a:t>
            </a:r>
            <a:br>
              <a:rPr lang="en-US" dirty="0" smtClean="0"/>
            </a:br>
            <a:r>
              <a:rPr lang="en-US" dirty="0" smtClean="0"/>
              <a:t>									(Feature 1)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03312" y="2052919"/>
            <a:ext cx="9961563" cy="1534831"/>
          </a:xfrm>
        </p:spPr>
        <p:txBody>
          <a:bodyPr>
            <a:normAutofit/>
          </a:bodyPr>
          <a:lstStyle/>
          <a:p>
            <a:r>
              <a:rPr lang="en-US" sz="3600" dirty="0" smtClean="0"/>
              <a:t> Weight on words within </a:t>
            </a:r>
            <a:r>
              <a:rPr lang="en-US" sz="3600" dirty="0" smtClean="0">
                <a:solidFill>
                  <a:srgbClr val="FF0000"/>
                </a:solidFill>
              </a:rPr>
              <a:t>ε</a:t>
            </a:r>
            <a:r>
              <a:rPr lang="en-US" sz="3600" dirty="0" smtClean="0"/>
              <a:t> of &lt;title&gt;,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323341"/>
              </p:ext>
            </p:extLst>
          </p:nvPr>
        </p:nvGraphicFramePr>
        <p:xfrm>
          <a:off x="4122899" y="3023135"/>
          <a:ext cx="3834617" cy="9103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0" name="Equation" r:id="rId3" imgW="1016000" imgH="241300" progId="Equation.3">
                  <p:embed/>
                </p:oleObj>
              </mc:Choice>
              <mc:Fallback>
                <p:oleObj name="Equation" r:id="rId3" imgW="10160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22899" y="3023135"/>
                        <a:ext cx="3834617" cy="9103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5704950"/>
              </p:ext>
            </p:extLst>
          </p:nvPr>
        </p:nvGraphicFramePr>
        <p:xfrm>
          <a:off x="3506788" y="4318000"/>
          <a:ext cx="3021012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" name="Equation" r:id="rId5" imgW="800100" imgH="241300" progId="Equation.3">
                  <p:embed/>
                </p:oleObj>
              </mc:Choice>
              <mc:Fallback>
                <p:oleObj name="Equation" r:id="rId5" imgW="8001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06788" y="4318000"/>
                        <a:ext cx="3021012" cy="91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Content Placeholder 4"/>
          <p:cNvSpPr txBox="1">
            <a:spLocks/>
          </p:cNvSpPr>
          <p:nvPr/>
        </p:nvSpPr>
        <p:spPr>
          <a:xfrm>
            <a:off x="1271587" y="4386544"/>
            <a:ext cx="9961563" cy="15348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sz="3600" dirty="0" smtClean="0"/>
              <a:t>     where 							  is distance from </a:t>
            </a:r>
          </a:p>
          <a:p>
            <a:pPr marL="0" indent="0">
              <a:buFont typeface="Wingdings 3" charset="2"/>
              <a:buNone/>
            </a:pPr>
            <a:r>
              <a:rPr lang="en-US" sz="3600" dirty="0"/>
              <a:t> </a:t>
            </a:r>
            <a:r>
              <a:rPr lang="en-US" sz="3600" dirty="0" smtClean="0"/>
              <a:t>    &lt;title&gt; tag  </a:t>
            </a:r>
          </a:p>
        </p:txBody>
      </p:sp>
    </p:spTree>
    <p:extLst>
      <p:ext uri="{BB962C8B-B14F-4D97-AF65-F5344CB8AC3E}">
        <p14:creationId xmlns:p14="http://schemas.microsoft.com/office/powerpoint/2010/main" val="119750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smtClean="0"/>
              <a:t>Feature4 – </a:t>
            </a:r>
            <a:r>
              <a:rPr lang="en-US" dirty="0" smtClean="0"/>
              <a:t>Similarity Weighting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03312" y="2052918"/>
            <a:ext cx="10294938" cy="419548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/>
              <a:t> </a:t>
            </a:r>
            <a:r>
              <a:rPr lang="en-US" sz="3000" dirty="0" smtClean="0"/>
              <a:t>Weight based on ‘Ontology based Similarity score’</a:t>
            </a:r>
            <a:endParaRPr lang="en-US" sz="30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 smtClean="0"/>
              <a:t>     1) Extract words from </a:t>
            </a:r>
            <a:r>
              <a:rPr lang="en-US" sz="2800" dirty="0" err="1" smtClean="0"/>
              <a:t>innerText</a:t>
            </a:r>
            <a:r>
              <a:rPr lang="en-US" sz="2800" dirty="0" smtClean="0"/>
              <a:t> of &lt;title&gt;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 </a:t>
            </a:r>
            <a:r>
              <a:rPr lang="en-US" sz="2800" dirty="0" smtClean="0"/>
              <a:t>    2) Measure similarity score of selected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	</a:t>
            </a:r>
            <a:r>
              <a:rPr lang="en-US" sz="2800" dirty="0" smtClean="0"/>
              <a:t>     words with words in the text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 </a:t>
            </a:r>
            <a:r>
              <a:rPr lang="en-US" sz="2800" dirty="0" smtClean="0"/>
              <a:t>    3) Add weight on the words with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 smtClean="0"/>
              <a:t>          high similarity score  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750" y="3304673"/>
            <a:ext cx="4159250" cy="354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0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smtClean="0"/>
              <a:t>Feature 5 – </a:t>
            </a:r>
            <a:br>
              <a:rPr lang="en-US" dirty="0" smtClean="0"/>
            </a:br>
            <a:r>
              <a:rPr lang="en-US" dirty="0" smtClean="0"/>
              <a:t>Google News Recommendation</a:t>
            </a:r>
            <a:endParaRPr lang="en-US" dirty="0"/>
          </a:p>
        </p:txBody>
      </p:sp>
      <p:pic>
        <p:nvPicPr>
          <p:cNvPr id="2" name="Content Placeholder 1" descr="스크린샷 2015-12-06 오후 10.17.05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8" b="11698"/>
          <a:stretch>
            <a:fillRect/>
          </a:stretch>
        </p:blipFill>
        <p:spPr>
          <a:xfrm>
            <a:off x="91887" y="3032125"/>
            <a:ext cx="6076465" cy="2476499"/>
          </a:xfrm>
        </p:spPr>
      </p:pic>
      <p:pic>
        <p:nvPicPr>
          <p:cNvPr id="3" name="Picture 2" descr="스크린샷 2015-12-06 오후 10.17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066" y="3022451"/>
            <a:ext cx="5656684" cy="3248174"/>
          </a:xfrm>
          <a:prstGeom prst="rect">
            <a:avLst/>
          </a:prstGeom>
        </p:spPr>
      </p:pic>
      <p:sp>
        <p:nvSpPr>
          <p:cNvPr id="4" name="Circular Arrow 3"/>
          <p:cNvSpPr/>
          <p:nvPr/>
        </p:nvSpPr>
        <p:spPr>
          <a:xfrm>
            <a:off x="5429250" y="2159000"/>
            <a:ext cx="1857375" cy="2000250"/>
          </a:xfrm>
          <a:prstGeom prst="circular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97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777" y="2399186"/>
            <a:ext cx="9404723" cy="1400530"/>
          </a:xfrm>
        </p:spPr>
        <p:txBody>
          <a:bodyPr/>
          <a:lstStyle/>
          <a:p>
            <a:pPr algn="ctr"/>
            <a:r>
              <a:rPr lang="en-US" sz="9600" dirty="0" smtClean="0"/>
              <a:t>Evaluation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0608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스크린샷 2015-12-06 04.42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983" y="1590121"/>
            <a:ext cx="7503793" cy="4720823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smtClean="0"/>
              <a:t>Test K-Visualizer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16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스크린샷 2015-12-06 04.42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54" y="1676238"/>
            <a:ext cx="3996891" cy="25080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91869" y="170916"/>
            <a:ext cx="1320531" cy="6555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109, information</a:t>
            </a:r>
          </a:p>
          <a:p>
            <a:r>
              <a:rPr lang="en-US" sz="1050" dirty="0"/>
              <a:t>87, retrieval</a:t>
            </a:r>
          </a:p>
          <a:p>
            <a:r>
              <a:rPr lang="en-US" sz="1050" dirty="0"/>
              <a:t>61, precision</a:t>
            </a:r>
          </a:p>
          <a:p>
            <a:r>
              <a:rPr lang="en-US" sz="1050" dirty="0"/>
              <a:t>49, documents</a:t>
            </a:r>
          </a:p>
          <a:p>
            <a:r>
              <a:rPr lang="en-US" sz="1050" dirty="0"/>
              <a:t>32, recall</a:t>
            </a:r>
          </a:p>
          <a:p>
            <a:r>
              <a:rPr lang="en-US" sz="1050" dirty="0"/>
              <a:t>29, system</a:t>
            </a:r>
          </a:p>
          <a:p>
            <a:r>
              <a:rPr lang="en-US" sz="1050" dirty="0"/>
              <a:t>28, relevant</a:t>
            </a:r>
          </a:p>
          <a:p>
            <a:r>
              <a:rPr lang="en-US" sz="1050" dirty="0"/>
              <a:t>25, systems</a:t>
            </a:r>
          </a:p>
          <a:p>
            <a:r>
              <a:rPr lang="en-US" sz="1050" dirty="0"/>
              <a:t>25, edit</a:t>
            </a:r>
          </a:p>
          <a:p>
            <a:r>
              <a:rPr lang="en-US" sz="1050" dirty="0"/>
              <a:t>25, management</a:t>
            </a:r>
          </a:p>
          <a:p>
            <a:r>
              <a:rPr lang="en-US" sz="1050" dirty="0"/>
              <a:t>23, query</a:t>
            </a:r>
          </a:p>
          <a:p>
            <a:r>
              <a:rPr lang="en-US" sz="1050" dirty="0"/>
              <a:t>22, software</a:t>
            </a:r>
          </a:p>
          <a:p>
            <a:r>
              <a:rPr lang="en-US" sz="1050" dirty="0"/>
              <a:t>22, computer</a:t>
            </a:r>
          </a:p>
          <a:p>
            <a:r>
              <a:rPr lang="en-US" sz="1050" dirty="0"/>
              <a:t>21, model</a:t>
            </a:r>
          </a:p>
          <a:p>
            <a:r>
              <a:rPr lang="en-US" sz="1050" dirty="0"/>
              <a:t>19, search</a:t>
            </a:r>
          </a:p>
          <a:p>
            <a:r>
              <a:rPr lang="en-US" sz="1050" dirty="0"/>
              <a:t>18, models</a:t>
            </a:r>
          </a:p>
          <a:p>
            <a:r>
              <a:rPr lang="en-US" sz="1050" dirty="0"/>
              <a:t>16, average</a:t>
            </a:r>
          </a:p>
          <a:p>
            <a:r>
              <a:rPr lang="en-US" sz="1050" dirty="0"/>
              <a:t>16, measure</a:t>
            </a:r>
          </a:p>
          <a:p>
            <a:r>
              <a:rPr lang="en-US" sz="1050" dirty="0"/>
              <a:t>16, document</a:t>
            </a:r>
          </a:p>
          <a:p>
            <a:r>
              <a:rPr lang="en-US" sz="1050" dirty="0"/>
              <a:t>16, </a:t>
            </a:r>
            <a:r>
              <a:rPr lang="en-US" sz="1050" dirty="0" err="1"/>
              <a:t>ext</a:t>
            </a:r>
            <a:endParaRPr lang="en-US" sz="1050" dirty="0"/>
          </a:p>
          <a:p>
            <a:r>
              <a:rPr lang="en-US" sz="1050" dirty="0"/>
              <a:t>15, science</a:t>
            </a:r>
          </a:p>
          <a:p>
            <a:r>
              <a:rPr lang="en-US" sz="1050" dirty="0"/>
              <a:t>15, data</a:t>
            </a:r>
          </a:p>
          <a:p>
            <a:r>
              <a:rPr lang="en-US" sz="1050" dirty="0"/>
              <a:t>14, published</a:t>
            </a:r>
          </a:p>
          <a:p>
            <a:r>
              <a:rPr lang="en-US" sz="1050" dirty="0"/>
              <a:t>14, user</a:t>
            </a:r>
          </a:p>
          <a:p>
            <a:r>
              <a:rPr lang="en-US" sz="1050" dirty="0"/>
              <a:t>14, relevance</a:t>
            </a:r>
          </a:p>
          <a:p>
            <a:r>
              <a:rPr lang="en-US" sz="1050" dirty="0"/>
              <a:t>14, text</a:t>
            </a:r>
          </a:p>
          <a:p>
            <a:r>
              <a:rPr lang="en-US" sz="1050" dirty="0"/>
              <a:t>14, analysis</a:t>
            </a:r>
          </a:p>
          <a:p>
            <a:r>
              <a:rPr lang="en-US" sz="1050" dirty="0"/>
              <a:t>13, network</a:t>
            </a:r>
          </a:p>
          <a:p>
            <a:r>
              <a:rPr lang="en-US" sz="1050" dirty="0"/>
              <a:t>13, computing</a:t>
            </a:r>
          </a:p>
          <a:p>
            <a:r>
              <a:rPr lang="en-US" sz="1050" dirty="0"/>
              <a:t>13, evaluation</a:t>
            </a:r>
          </a:p>
          <a:p>
            <a:r>
              <a:rPr lang="en-US" sz="1050" dirty="0"/>
              <a:t>12, based</a:t>
            </a:r>
          </a:p>
          <a:p>
            <a:r>
              <a:rPr lang="en-US" sz="1050" dirty="0"/>
              <a:t>12, measures</a:t>
            </a:r>
          </a:p>
          <a:p>
            <a:r>
              <a:rPr lang="en-US" sz="1050" dirty="0"/>
              <a:t>11, conference</a:t>
            </a:r>
          </a:p>
          <a:p>
            <a:r>
              <a:rPr lang="en-US" sz="1050" dirty="0"/>
              <a:t>11, score</a:t>
            </a:r>
          </a:p>
          <a:p>
            <a:r>
              <a:rPr lang="en-US" sz="1050" dirty="0"/>
              <a:t>10, set</a:t>
            </a:r>
          </a:p>
          <a:p>
            <a:r>
              <a:rPr lang="en-US" sz="1050" dirty="0"/>
              <a:t>10, indexing</a:t>
            </a:r>
          </a:p>
          <a:p>
            <a:r>
              <a:rPr lang="en-US" sz="1050" dirty="0"/>
              <a:t>10, vector</a:t>
            </a:r>
          </a:p>
          <a:p>
            <a:r>
              <a:rPr lang="en-US" sz="1050" dirty="0"/>
              <a:t>9, terms</a:t>
            </a:r>
          </a:p>
          <a:p>
            <a:r>
              <a:rPr lang="en-US" sz="1050" dirty="0"/>
              <a:t>9, rank</a:t>
            </a:r>
          </a:p>
          <a:p>
            <a:r>
              <a:rPr lang="en-US" sz="1050" dirty="0"/>
              <a:t>9, </a:t>
            </a:r>
            <a:r>
              <a:rPr lang="en-US" sz="1050" dirty="0" smtClean="0"/>
              <a:t>machine</a:t>
            </a:r>
            <a:endParaRPr lang="en-US" sz="1050" dirty="0"/>
          </a:p>
        </p:txBody>
      </p:sp>
      <p:pic>
        <p:nvPicPr>
          <p:cNvPr id="7" name="Picture 6" descr="스크린샷 2015-12-06 04.53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066" y="1716685"/>
            <a:ext cx="3967664" cy="249436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dirty="0"/>
              <a:t>O</a:t>
            </a:r>
            <a:r>
              <a:rPr lang="en-US" dirty="0" smtClean="0"/>
              <a:t>nly with term frequency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52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7948"/>
          </a:xfrm>
        </p:spPr>
        <p:txBody>
          <a:bodyPr/>
          <a:lstStyle/>
          <a:p>
            <a:r>
              <a:rPr lang="en-US" altLang="ko-KR" dirty="0"/>
              <a:t>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438472"/>
            <a:ext cx="8946541" cy="4681327"/>
          </a:xfrm>
        </p:spPr>
        <p:txBody>
          <a:bodyPr>
            <a:noAutofit/>
          </a:bodyPr>
          <a:lstStyle/>
          <a:p>
            <a:pPr>
              <a:lnSpc>
                <a:spcPct val="140000"/>
              </a:lnSpc>
            </a:pPr>
            <a:r>
              <a:rPr lang="en-US" altLang="ko-KR" sz="4000" dirty="0" smtClean="0"/>
              <a:t> Proposal Recap</a:t>
            </a:r>
            <a:endParaRPr lang="en-US" altLang="ko-KR" sz="4000" dirty="0"/>
          </a:p>
          <a:p>
            <a:pPr>
              <a:lnSpc>
                <a:spcPct val="140000"/>
              </a:lnSpc>
            </a:pPr>
            <a:r>
              <a:rPr lang="en-US" altLang="ko-KR" sz="4000" dirty="0" smtClean="0"/>
              <a:t> Implementation</a:t>
            </a:r>
            <a:endParaRPr lang="en-US" altLang="ko-KR" sz="4000" dirty="0"/>
          </a:p>
          <a:p>
            <a:pPr>
              <a:lnSpc>
                <a:spcPct val="140000"/>
              </a:lnSpc>
            </a:pPr>
            <a:r>
              <a:rPr lang="en-US" altLang="ko-KR" sz="4000" dirty="0" smtClean="0"/>
              <a:t> Evaluation</a:t>
            </a:r>
          </a:p>
          <a:p>
            <a:pPr>
              <a:lnSpc>
                <a:spcPct val="140000"/>
              </a:lnSpc>
            </a:pPr>
            <a:r>
              <a:rPr lang="en-US" altLang="ko-KR" sz="4000" dirty="0" smtClean="0"/>
              <a:t> Future Works </a:t>
            </a:r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254515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smtClean="0"/>
              <a:t>2. With tag weight(30,20,15)</a:t>
            </a:r>
            <a:endParaRPr lang="en-US" dirty="0"/>
          </a:p>
        </p:txBody>
      </p:sp>
      <p:pic>
        <p:nvPicPr>
          <p:cNvPr id="5" name="Picture 4" descr="스크린샷 2015-12-06 05.05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47" y="1657685"/>
            <a:ext cx="4013514" cy="2523191"/>
          </a:xfrm>
          <a:prstGeom prst="rect">
            <a:avLst/>
          </a:prstGeom>
        </p:spPr>
      </p:pic>
      <p:pic>
        <p:nvPicPr>
          <p:cNvPr id="6" name="Picture 5" descr="스크린샷 2015-12-06 05.06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147" y="1662557"/>
            <a:ext cx="4005485" cy="25217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63790" y="140775"/>
            <a:ext cx="1338941" cy="6717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141, precision</a:t>
            </a:r>
          </a:p>
          <a:p>
            <a:r>
              <a:rPr lang="en-US" sz="1050" dirty="0"/>
              <a:t>139, information</a:t>
            </a:r>
          </a:p>
          <a:p>
            <a:r>
              <a:rPr lang="en-US" sz="1050" dirty="0"/>
              <a:t>117, retrieval</a:t>
            </a:r>
          </a:p>
          <a:p>
            <a:r>
              <a:rPr lang="en-US" sz="1050" dirty="0"/>
              <a:t>61, model</a:t>
            </a:r>
          </a:p>
          <a:p>
            <a:r>
              <a:rPr lang="en-US" sz="1050" dirty="0"/>
              <a:t>56, average</a:t>
            </a:r>
          </a:p>
          <a:p>
            <a:r>
              <a:rPr lang="en-US" sz="1050" dirty="0"/>
              <a:t>52, recall</a:t>
            </a:r>
          </a:p>
          <a:p>
            <a:r>
              <a:rPr lang="en-US" sz="1050" dirty="0"/>
              <a:t>52, measures</a:t>
            </a:r>
          </a:p>
          <a:p>
            <a:r>
              <a:rPr lang="en-US" sz="1050" dirty="0"/>
              <a:t>49, documents</a:t>
            </a:r>
          </a:p>
          <a:p>
            <a:r>
              <a:rPr lang="en-US" sz="1050" dirty="0"/>
              <a:t>40, the</a:t>
            </a:r>
          </a:p>
          <a:p>
            <a:r>
              <a:rPr lang="en-US" sz="1050" dirty="0"/>
              <a:t>29, system</a:t>
            </a:r>
          </a:p>
          <a:p>
            <a:r>
              <a:rPr lang="en-US" sz="1050" dirty="0"/>
              <a:t>28, relevant</a:t>
            </a:r>
          </a:p>
          <a:p>
            <a:r>
              <a:rPr lang="en-US" sz="1050" dirty="0"/>
              <a:t>28, performance</a:t>
            </a:r>
          </a:p>
          <a:p>
            <a:r>
              <a:rPr lang="en-US" sz="1050" dirty="0"/>
              <a:t>26, visualization</a:t>
            </a:r>
          </a:p>
          <a:p>
            <a:r>
              <a:rPr lang="en-US" sz="1050" dirty="0"/>
              <a:t>25, mathematical</a:t>
            </a:r>
          </a:p>
          <a:p>
            <a:r>
              <a:rPr lang="en-US" sz="1050" dirty="0"/>
              <a:t>25, management</a:t>
            </a:r>
          </a:p>
          <a:p>
            <a:r>
              <a:rPr lang="en-US" sz="1050" dirty="0"/>
              <a:t>25, edit</a:t>
            </a:r>
          </a:p>
          <a:p>
            <a:r>
              <a:rPr lang="en-US" sz="1050" dirty="0"/>
              <a:t>25, gain</a:t>
            </a:r>
          </a:p>
          <a:p>
            <a:r>
              <a:rPr lang="en-US" sz="1050" dirty="0"/>
              <a:t>25, systems</a:t>
            </a:r>
          </a:p>
          <a:p>
            <a:r>
              <a:rPr lang="en-US" sz="1050" dirty="0"/>
              <a:t>25, overview</a:t>
            </a:r>
          </a:p>
          <a:p>
            <a:r>
              <a:rPr lang="en-US" sz="1050" dirty="0"/>
              <a:t>25, links</a:t>
            </a:r>
          </a:p>
          <a:p>
            <a:r>
              <a:rPr lang="en-US" sz="1050" dirty="0"/>
              <a:t>24, cumulative</a:t>
            </a:r>
          </a:p>
          <a:p>
            <a:r>
              <a:rPr lang="en-US" sz="1050" dirty="0"/>
              <a:t>24, history</a:t>
            </a:r>
          </a:p>
          <a:p>
            <a:r>
              <a:rPr lang="en-US" sz="1050" dirty="0"/>
              <a:t>24, discounted</a:t>
            </a:r>
          </a:p>
          <a:p>
            <a:r>
              <a:rPr lang="en-US" sz="1050" dirty="0"/>
              <a:t>23, reading</a:t>
            </a:r>
          </a:p>
          <a:p>
            <a:r>
              <a:rPr lang="en-US" sz="1050" dirty="0"/>
              <a:t>23, types</a:t>
            </a:r>
          </a:p>
          <a:p>
            <a:r>
              <a:rPr lang="en-US" sz="1050" dirty="0"/>
              <a:t>23, field</a:t>
            </a:r>
          </a:p>
          <a:p>
            <a:r>
              <a:rPr lang="en-US" sz="1050" dirty="0"/>
              <a:t>23, basis</a:t>
            </a:r>
          </a:p>
          <a:p>
            <a:r>
              <a:rPr lang="en-US" sz="1050" dirty="0"/>
              <a:t>23, references</a:t>
            </a:r>
          </a:p>
          <a:p>
            <a:r>
              <a:rPr lang="en-US" sz="1050" dirty="0"/>
              <a:t>23, query</a:t>
            </a:r>
          </a:p>
          <a:p>
            <a:r>
              <a:rPr lang="en-US" sz="1050" dirty="0"/>
              <a:t>23, external</a:t>
            </a:r>
          </a:p>
          <a:p>
            <a:r>
              <a:rPr lang="en-US" sz="1050" dirty="0"/>
              <a:t>23, properties</a:t>
            </a:r>
          </a:p>
          <a:p>
            <a:r>
              <a:rPr lang="en-US" sz="1050" dirty="0"/>
              <a:t>22, correctness</a:t>
            </a:r>
          </a:p>
          <a:p>
            <a:r>
              <a:rPr lang="en-US" sz="1050" dirty="0"/>
              <a:t>22, timeline</a:t>
            </a:r>
          </a:p>
          <a:p>
            <a:r>
              <a:rPr lang="en-US" sz="1050" dirty="0"/>
              <a:t>22, second</a:t>
            </a:r>
          </a:p>
          <a:p>
            <a:r>
              <a:rPr lang="en-US" sz="1050" dirty="0"/>
              <a:t>22, awards</a:t>
            </a:r>
          </a:p>
          <a:p>
            <a:r>
              <a:rPr lang="en-US" sz="1050" dirty="0"/>
              <a:t>22, software</a:t>
            </a:r>
          </a:p>
          <a:p>
            <a:r>
              <a:rPr lang="en-US" sz="1050" dirty="0"/>
              <a:t>22, computer</a:t>
            </a:r>
          </a:p>
          <a:p>
            <a:r>
              <a:rPr lang="en-US" sz="1050" dirty="0"/>
              <a:t>20, mean</a:t>
            </a:r>
          </a:p>
          <a:p>
            <a:r>
              <a:rPr lang="en-US" sz="1050" dirty="0"/>
              <a:t>20, and</a:t>
            </a:r>
          </a:p>
          <a:p>
            <a:r>
              <a:rPr lang="en-US" sz="1050" dirty="0"/>
              <a:t>20, also</a:t>
            </a: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06345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smtClean="0"/>
              <a:t>3. With tag weight(50,20,15)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63790" y="140775"/>
            <a:ext cx="1338941" cy="6717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/>
              <a:t>159, information</a:t>
            </a:r>
          </a:p>
          <a:p>
            <a:r>
              <a:rPr lang="en-US" sz="1050" dirty="0" smtClean="0"/>
              <a:t>141, precision</a:t>
            </a:r>
          </a:p>
          <a:p>
            <a:r>
              <a:rPr lang="en-US" sz="1050" dirty="0" smtClean="0"/>
              <a:t>137, retrieval</a:t>
            </a:r>
          </a:p>
          <a:p>
            <a:r>
              <a:rPr lang="en-US" sz="1050" dirty="0" smtClean="0"/>
              <a:t>61, model</a:t>
            </a:r>
          </a:p>
          <a:p>
            <a:r>
              <a:rPr lang="en-US" sz="1050" dirty="0" smtClean="0"/>
              <a:t>56, average</a:t>
            </a:r>
          </a:p>
          <a:p>
            <a:r>
              <a:rPr lang="en-US" sz="1050" dirty="0" smtClean="0"/>
              <a:t>52, recall</a:t>
            </a:r>
          </a:p>
          <a:p>
            <a:r>
              <a:rPr lang="en-US" sz="1050" dirty="0" smtClean="0"/>
              <a:t>52, measures</a:t>
            </a:r>
          </a:p>
          <a:p>
            <a:r>
              <a:rPr lang="en-US" sz="1050" dirty="0" smtClean="0"/>
              <a:t>49, documents</a:t>
            </a:r>
          </a:p>
          <a:p>
            <a:r>
              <a:rPr lang="en-US" sz="1050" dirty="0" smtClean="0"/>
              <a:t>40, the</a:t>
            </a:r>
          </a:p>
          <a:p>
            <a:r>
              <a:rPr lang="en-US" sz="1050" dirty="0" smtClean="0"/>
              <a:t>29, system</a:t>
            </a:r>
          </a:p>
          <a:p>
            <a:r>
              <a:rPr lang="en-US" sz="1050" dirty="0" smtClean="0"/>
              <a:t>28, relevant</a:t>
            </a:r>
          </a:p>
          <a:p>
            <a:r>
              <a:rPr lang="en-US" sz="1050" dirty="0" smtClean="0"/>
              <a:t>28, performance</a:t>
            </a:r>
          </a:p>
          <a:p>
            <a:r>
              <a:rPr lang="en-US" sz="1050" dirty="0" smtClean="0"/>
              <a:t>26, visualization</a:t>
            </a:r>
          </a:p>
          <a:p>
            <a:r>
              <a:rPr lang="en-US" sz="1050" dirty="0" smtClean="0"/>
              <a:t>25, mathematical</a:t>
            </a:r>
          </a:p>
          <a:p>
            <a:r>
              <a:rPr lang="en-US" sz="1050" dirty="0" smtClean="0"/>
              <a:t>25, management</a:t>
            </a:r>
          </a:p>
          <a:p>
            <a:r>
              <a:rPr lang="en-US" sz="1050" dirty="0" smtClean="0"/>
              <a:t>25, edit</a:t>
            </a:r>
          </a:p>
          <a:p>
            <a:r>
              <a:rPr lang="en-US" sz="1050" dirty="0" smtClean="0"/>
              <a:t>25, gain</a:t>
            </a:r>
          </a:p>
          <a:p>
            <a:r>
              <a:rPr lang="en-US" sz="1050" dirty="0" smtClean="0"/>
              <a:t>25, systems</a:t>
            </a:r>
          </a:p>
          <a:p>
            <a:r>
              <a:rPr lang="en-US" sz="1050" dirty="0" smtClean="0"/>
              <a:t>25, overview</a:t>
            </a:r>
          </a:p>
          <a:p>
            <a:r>
              <a:rPr lang="en-US" sz="1050" dirty="0" smtClean="0"/>
              <a:t>25, links</a:t>
            </a:r>
          </a:p>
          <a:p>
            <a:r>
              <a:rPr lang="en-US" sz="1050" dirty="0" smtClean="0"/>
              <a:t>24, cumulative</a:t>
            </a:r>
          </a:p>
          <a:p>
            <a:r>
              <a:rPr lang="en-US" sz="1050" dirty="0" smtClean="0"/>
              <a:t>24, history</a:t>
            </a:r>
          </a:p>
          <a:p>
            <a:r>
              <a:rPr lang="en-US" sz="1050" dirty="0" smtClean="0"/>
              <a:t>24, discounted</a:t>
            </a:r>
          </a:p>
          <a:p>
            <a:r>
              <a:rPr lang="en-US" sz="1050" dirty="0" smtClean="0"/>
              <a:t>23, reading</a:t>
            </a:r>
          </a:p>
          <a:p>
            <a:r>
              <a:rPr lang="en-US" sz="1050" dirty="0" smtClean="0"/>
              <a:t>23, types</a:t>
            </a:r>
          </a:p>
          <a:p>
            <a:r>
              <a:rPr lang="en-US" sz="1050" dirty="0" smtClean="0"/>
              <a:t>23, field</a:t>
            </a:r>
          </a:p>
          <a:p>
            <a:r>
              <a:rPr lang="en-US" sz="1050" dirty="0" smtClean="0"/>
              <a:t>23, basis</a:t>
            </a:r>
          </a:p>
          <a:p>
            <a:r>
              <a:rPr lang="en-US" sz="1050" dirty="0" smtClean="0"/>
              <a:t>23, references</a:t>
            </a:r>
          </a:p>
          <a:p>
            <a:r>
              <a:rPr lang="en-US" sz="1050" dirty="0" smtClean="0"/>
              <a:t>23, query</a:t>
            </a:r>
          </a:p>
          <a:p>
            <a:r>
              <a:rPr lang="en-US" sz="1050" dirty="0" smtClean="0"/>
              <a:t>23, external</a:t>
            </a:r>
          </a:p>
          <a:p>
            <a:r>
              <a:rPr lang="en-US" sz="1050" dirty="0" smtClean="0"/>
              <a:t>23, properties</a:t>
            </a:r>
          </a:p>
          <a:p>
            <a:r>
              <a:rPr lang="en-US" sz="1050" dirty="0" smtClean="0"/>
              <a:t>22, correctness</a:t>
            </a:r>
          </a:p>
          <a:p>
            <a:r>
              <a:rPr lang="en-US" sz="1050" dirty="0" smtClean="0"/>
              <a:t>22, timeline</a:t>
            </a:r>
          </a:p>
          <a:p>
            <a:r>
              <a:rPr lang="en-US" sz="1050" dirty="0" smtClean="0"/>
              <a:t>22, second</a:t>
            </a:r>
          </a:p>
          <a:p>
            <a:r>
              <a:rPr lang="en-US" sz="1050" dirty="0" smtClean="0"/>
              <a:t>22, awards</a:t>
            </a:r>
          </a:p>
          <a:p>
            <a:r>
              <a:rPr lang="en-US" sz="1050" dirty="0" smtClean="0"/>
              <a:t>22, software</a:t>
            </a:r>
          </a:p>
          <a:p>
            <a:r>
              <a:rPr lang="en-US" sz="1050" dirty="0" smtClean="0"/>
              <a:t>22, computer</a:t>
            </a:r>
          </a:p>
          <a:p>
            <a:r>
              <a:rPr lang="en-US" sz="1050" dirty="0" smtClean="0"/>
              <a:t>20, mean</a:t>
            </a:r>
          </a:p>
          <a:p>
            <a:r>
              <a:rPr lang="en-US" sz="1050" dirty="0" smtClean="0"/>
              <a:t>20, and</a:t>
            </a:r>
          </a:p>
          <a:p>
            <a:r>
              <a:rPr lang="en-US" sz="1050" dirty="0" smtClean="0"/>
              <a:t>20, also</a:t>
            </a:r>
            <a:endParaRPr lang="en-US" sz="1050" dirty="0"/>
          </a:p>
        </p:txBody>
      </p:sp>
      <p:pic>
        <p:nvPicPr>
          <p:cNvPr id="3" name="Picture 2" descr="스크린샷 2015-12-06 05.12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19" y="1644315"/>
            <a:ext cx="3973608" cy="2499896"/>
          </a:xfrm>
          <a:prstGeom prst="rect">
            <a:avLst/>
          </a:prstGeom>
        </p:spPr>
      </p:pic>
      <p:pic>
        <p:nvPicPr>
          <p:cNvPr id="9" name="Picture 8" descr="스크린샷 2015-12-06 05.13.4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694" y="1644317"/>
            <a:ext cx="3976457" cy="249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7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smtClean="0"/>
              <a:t>4. With tag weight(30,12,10)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63790" y="140775"/>
            <a:ext cx="1338941" cy="6717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139, information</a:t>
            </a:r>
          </a:p>
          <a:p>
            <a:r>
              <a:rPr lang="en-US" sz="1050" dirty="0"/>
              <a:t>117, retrieval</a:t>
            </a:r>
          </a:p>
          <a:p>
            <a:r>
              <a:rPr lang="en-US" sz="1050" dirty="0"/>
              <a:t>109, precision</a:t>
            </a:r>
          </a:p>
          <a:p>
            <a:r>
              <a:rPr lang="en-US" sz="1050" dirty="0"/>
              <a:t>49, documents</a:t>
            </a:r>
          </a:p>
          <a:p>
            <a:r>
              <a:rPr lang="en-US" sz="1050" dirty="0"/>
              <a:t>45, model</a:t>
            </a:r>
          </a:p>
          <a:p>
            <a:r>
              <a:rPr lang="en-US" sz="1050" dirty="0"/>
              <a:t>44, recall</a:t>
            </a:r>
          </a:p>
          <a:p>
            <a:r>
              <a:rPr lang="en-US" sz="1050" dirty="0"/>
              <a:t>40, average</a:t>
            </a:r>
          </a:p>
          <a:p>
            <a:r>
              <a:rPr lang="en-US" sz="1050" dirty="0"/>
              <a:t>36, measures</a:t>
            </a:r>
          </a:p>
          <a:p>
            <a:r>
              <a:rPr lang="en-US" sz="1050" dirty="0"/>
              <a:t>29, system</a:t>
            </a:r>
          </a:p>
          <a:p>
            <a:r>
              <a:rPr lang="en-US" sz="1050" dirty="0"/>
              <a:t>28, relevant</a:t>
            </a:r>
          </a:p>
          <a:p>
            <a:r>
              <a:rPr lang="en-US" sz="1050" dirty="0"/>
              <a:t>25, edit</a:t>
            </a:r>
          </a:p>
          <a:p>
            <a:r>
              <a:rPr lang="en-US" sz="1050" dirty="0"/>
              <a:t>25, management</a:t>
            </a:r>
          </a:p>
          <a:p>
            <a:r>
              <a:rPr lang="en-US" sz="1050" dirty="0"/>
              <a:t>25, systems</a:t>
            </a:r>
          </a:p>
          <a:p>
            <a:r>
              <a:rPr lang="en-US" sz="1050" dirty="0"/>
              <a:t>24, the</a:t>
            </a:r>
          </a:p>
          <a:p>
            <a:r>
              <a:rPr lang="en-US" sz="1050" dirty="0"/>
              <a:t>23, query</a:t>
            </a:r>
          </a:p>
          <a:p>
            <a:r>
              <a:rPr lang="en-US" sz="1050" dirty="0"/>
              <a:t>22, software</a:t>
            </a:r>
          </a:p>
          <a:p>
            <a:r>
              <a:rPr lang="en-US" sz="1050" dirty="0"/>
              <a:t>22, computer</a:t>
            </a:r>
          </a:p>
          <a:p>
            <a:r>
              <a:rPr lang="en-US" sz="1050" dirty="0"/>
              <a:t>20, performance</a:t>
            </a:r>
          </a:p>
          <a:p>
            <a:r>
              <a:rPr lang="en-US" sz="1050" dirty="0"/>
              <a:t>19, search</a:t>
            </a:r>
          </a:p>
          <a:p>
            <a:r>
              <a:rPr lang="en-US" sz="1050" dirty="0"/>
              <a:t>18, models</a:t>
            </a:r>
          </a:p>
          <a:p>
            <a:r>
              <a:rPr lang="en-US" sz="1050" dirty="0"/>
              <a:t>18, visualization</a:t>
            </a:r>
          </a:p>
          <a:p>
            <a:r>
              <a:rPr lang="en-US" sz="1050" dirty="0"/>
              <a:t>17, gain</a:t>
            </a:r>
          </a:p>
          <a:p>
            <a:r>
              <a:rPr lang="en-US" sz="1050" dirty="0"/>
              <a:t>17, mathematical</a:t>
            </a:r>
          </a:p>
          <a:p>
            <a:r>
              <a:rPr lang="en-US" sz="1050" dirty="0"/>
              <a:t>17, overview</a:t>
            </a:r>
          </a:p>
          <a:p>
            <a:r>
              <a:rPr lang="en-US" sz="1050" dirty="0"/>
              <a:t>17, links</a:t>
            </a:r>
          </a:p>
          <a:p>
            <a:r>
              <a:rPr lang="en-US" sz="1050" dirty="0"/>
              <a:t>16, measure</a:t>
            </a:r>
          </a:p>
          <a:p>
            <a:r>
              <a:rPr lang="en-US" sz="1050" dirty="0"/>
              <a:t>16, discounted</a:t>
            </a:r>
          </a:p>
          <a:p>
            <a:r>
              <a:rPr lang="en-US" sz="1050" dirty="0"/>
              <a:t>16, </a:t>
            </a:r>
            <a:r>
              <a:rPr lang="en-US" sz="1050" dirty="0" err="1"/>
              <a:t>ext</a:t>
            </a:r>
            <a:endParaRPr lang="en-US" sz="1050" dirty="0"/>
          </a:p>
          <a:p>
            <a:r>
              <a:rPr lang="en-US" sz="1050" dirty="0"/>
              <a:t>16, history</a:t>
            </a:r>
          </a:p>
          <a:p>
            <a:r>
              <a:rPr lang="en-US" sz="1050" dirty="0"/>
              <a:t>16, document</a:t>
            </a:r>
          </a:p>
          <a:p>
            <a:r>
              <a:rPr lang="en-US" sz="1050" dirty="0"/>
              <a:t>16, cumulative</a:t>
            </a:r>
          </a:p>
          <a:p>
            <a:r>
              <a:rPr lang="en-US" sz="1050" dirty="0"/>
              <a:t>15, external</a:t>
            </a:r>
          </a:p>
          <a:p>
            <a:r>
              <a:rPr lang="en-US" sz="1050" dirty="0"/>
              <a:t>15, reading</a:t>
            </a:r>
          </a:p>
          <a:p>
            <a:r>
              <a:rPr lang="en-US" sz="1050" dirty="0"/>
              <a:t>15, references</a:t>
            </a:r>
          </a:p>
          <a:p>
            <a:r>
              <a:rPr lang="en-US" sz="1050" dirty="0"/>
              <a:t>15, field</a:t>
            </a:r>
          </a:p>
          <a:p>
            <a:r>
              <a:rPr lang="en-US" sz="1050" dirty="0"/>
              <a:t>15, science</a:t>
            </a:r>
          </a:p>
          <a:p>
            <a:r>
              <a:rPr lang="en-US" sz="1050" dirty="0"/>
              <a:t>15, properties</a:t>
            </a:r>
          </a:p>
          <a:p>
            <a:r>
              <a:rPr lang="en-US" sz="1050" dirty="0"/>
              <a:t>15, basis</a:t>
            </a:r>
          </a:p>
          <a:p>
            <a:r>
              <a:rPr lang="en-US" sz="1050" dirty="0"/>
              <a:t>15, types</a:t>
            </a:r>
          </a:p>
          <a:p>
            <a:r>
              <a:rPr lang="en-US" sz="1050" dirty="0"/>
              <a:t>15, data</a:t>
            </a:r>
          </a:p>
        </p:txBody>
      </p:sp>
      <p:pic>
        <p:nvPicPr>
          <p:cNvPr id="2" name="Picture 1" descr="스크린샷 2015-12-06 05.18.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46" y="1724526"/>
            <a:ext cx="3987444" cy="2513263"/>
          </a:xfrm>
          <a:prstGeom prst="rect">
            <a:avLst/>
          </a:prstGeom>
        </p:spPr>
      </p:pic>
      <p:pic>
        <p:nvPicPr>
          <p:cNvPr id="3" name="Picture 2" descr="스크린샷 2015-12-06 05.19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98" y="1737896"/>
            <a:ext cx="3973605" cy="249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7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smtClean="0"/>
              <a:t>5. With distance weight(3)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63790" y="140775"/>
            <a:ext cx="1338941" cy="6717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127, information</a:t>
            </a:r>
          </a:p>
          <a:p>
            <a:r>
              <a:rPr lang="en-US" sz="1050" dirty="0"/>
              <a:t>91, retrieval</a:t>
            </a:r>
          </a:p>
          <a:p>
            <a:r>
              <a:rPr lang="en-US" sz="1050" dirty="0"/>
              <a:t>61, precision</a:t>
            </a:r>
          </a:p>
          <a:p>
            <a:r>
              <a:rPr lang="en-US" sz="1050" dirty="0"/>
              <a:t>49, documents</a:t>
            </a:r>
          </a:p>
          <a:p>
            <a:r>
              <a:rPr lang="en-US" sz="1050" dirty="0"/>
              <a:t>32, recall</a:t>
            </a:r>
          </a:p>
          <a:p>
            <a:r>
              <a:rPr lang="en-US" sz="1050" dirty="0"/>
              <a:t>29, system</a:t>
            </a:r>
          </a:p>
          <a:p>
            <a:r>
              <a:rPr lang="en-US" sz="1050" dirty="0"/>
              <a:t>28, relevant</a:t>
            </a:r>
          </a:p>
          <a:p>
            <a:r>
              <a:rPr lang="en-US" sz="1050" dirty="0"/>
              <a:t>27, management</a:t>
            </a:r>
          </a:p>
          <a:p>
            <a:r>
              <a:rPr lang="en-US" sz="1050" dirty="0"/>
              <a:t>25, edit</a:t>
            </a:r>
          </a:p>
          <a:p>
            <a:r>
              <a:rPr lang="en-US" sz="1050" dirty="0"/>
              <a:t>25, systems</a:t>
            </a:r>
          </a:p>
          <a:p>
            <a:r>
              <a:rPr lang="en-US" sz="1050" dirty="0"/>
              <a:t>23, query</a:t>
            </a:r>
          </a:p>
          <a:p>
            <a:r>
              <a:rPr lang="en-US" sz="1050" dirty="0"/>
              <a:t>22, software</a:t>
            </a:r>
          </a:p>
          <a:p>
            <a:r>
              <a:rPr lang="en-US" sz="1050" dirty="0"/>
              <a:t>22, computer</a:t>
            </a:r>
          </a:p>
          <a:p>
            <a:r>
              <a:rPr lang="en-US" sz="1050" dirty="0"/>
              <a:t>21, search</a:t>
            </a:r>
          </a:p>
          <a:p>
            <a:r>
              <a:rPr lang="en-US" sz="1050" dirty="0"/>
              <a:t>21, model</a:t>
            </a:r>
          </a:p>
          <a:p>
            <a:r>
              <a:rPr lang="en-US" sz="1050" dirty="0"/>
              <a:t>18, models</a:t>
            </a:r>
          </a:p>
          <a:p>
            <a:r>
              <a:rPr lang="en-US" sz="1050" dirty="0"/>
              <a:t>17, science</a:t>
            </a:r>
          </a:p>
          <a:p>
            <a:r>
              <a:rPr lang="en-US" sz="1050" dirty="0"/>
              <a:t>16, document</a:t>
            </a:r>
          </a:p>
          <a:p>
            <a:r>
              <a:rPr lang="en-US" sz="1050" dirty="0"/>
              <a:t>16, </a:t>
            </a:r>
            <a:r>
              <a:rPr lang="en-US" sz="1050" dirty="0" err="1"/>
              <a:t>ext</a:t>
            </a:r>
            <a:endParaRPr lang="en-US" sz="1050" dirty="0"/>
          </a:p>
          <a:p>
            <a:r>
              <a:rPr lang="en-US" sz="1050" dirty="0"/>
              <a:t>16, average</a:t>
            </a:r>
          </a:p>
          <a:p>
            <a:r>
              <a:rPr lang="en-US" sz="1050" dirty="0"/>
              <a:t>16, measure</a:t>
            </a:r>
          </a:p>
          <a:p>
            <a:r>
              <a:rPr lang="en-US" sz="1050" dirty="0"/>
              <a:t>15, data</a:t>
            </a:r>
          </a:p>
          <a:p>
            <a:r>
              <a:rPr lang="en-US" sz="1050" dirty="0"/>
              <a:t>14, analysis</a:t>
            </a:r>
          </a:p>
          <a:p>
            <a:r>
              <a:rPr lang="en-US" sz="1050" dirty="0"/>
              <a:t>14, published</a:t>
            </a:r>
          </a:p>
          <a:p>
            <a:r>
              <a:rPr lang="en-US" sz="1050" dirty="0"/>
              <a:t>14, relevance</a:t>
            </a:r>
          </a:p>
          <a:p>
            <a:r>
              <a:rPr lang="en-US" sz="1050" dirty="0"/>
              <a:t>14, user</a:t>
            </a:r>
          </a:p>
          <a:p>
            <a:r>
              <a:rPr lang="en-US" sz="1050" dirty="0"/>
              <a:t>14, text</a:t>
            </a:r>
          </a:p>
          <a:p>
            <a:r>
              <a:rPr lang="en-US" sz="1050" dirty="0"/>
              <a:t>13, network</a:t>
            </a:r>
          </a:p>
          <a:p>
            <a:r>
              <a:rPr lang="en-US" sz="1050" dirty="0"/>
              <a:t>13, computing</a:t>
            </a:r>
          </a:p>
          <a:p>
            <a:r>
              <a:rPr lang="en-US" sz="1050" dirty="0"/>
              <a:t>13, evaluation</a:t>
            </a:r>
          </a:p>
          <a:p>
            <a:r>
              <a:rPr lang="en-US" sz="1050" dirty="0"/>
              <a:t>12, measures</a:t>
            </a:r>
          </a:p>
          <a:p>
            <a:r>
              <a:rPr lang="en-US" sz="1050" dirty="0"/>
              <a:t>12, based</a:t>
            </a:r>
          </a:p>
          <a:p>
            <a:r>
              <a:rPr lang="en-US" sz="1050" dirty="0"/>
              <a:t>11, conference</a:t>
            </a:r>
          </a:p>
          <a:p>
            <a:r>
              <a:rPr lang="en-US" sz="1050" dirty="0"/>
              <a:t>11, score</a:t>
            </a:r>
          </a:p>
          <a:p>
            <a:r>
              <a:rPr lang="en-US" sz="1050" dirty="0"/>
              <a:t>10, indexing</a:t>
            </a:r>
          </a:p>
          <a:p>
            <a:r>
              <a:rPr lang="en-US" sz="1050" dirty="0"/>
              <a:t>10, society</a:t>
            </a:r>
          </a:p>
          <a:p>
            <a:r>
              <a:rPr lang="en-US" sz="1050" dirty="0"/>
              <a:t>10, set</a:t>
            </a:r>
          </a:p>
          <a:p>
            <a:r>
              <a:rPr lang="en-US" sz="1050" dirty="0"/>
              <a:t>10, vector</a:t>
            </a:r>
          </a:p>
          <a:p>
            <a:r>
              <a:rPr lang="en-US" sz="1050" dirty="0"/>
              <a:t>9, terms</a:t>
            </a:r>
          </a:p>
          <a:p>
            <a:r>
              <a:rPr lang="en-US" sz="1050" dirty="0"/>
              <a:t>9, queries</a:t>
            </a:r>
          </a:p>
        </p:txBody>
      </p:sp>
      <p:pic>
        <p:nvPicPr>
          <p:cNvPr id="5" name="Picture 4" descr="스크린샷 2015-12-06 05.25.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08" y="1724527"/>
            <a:ext cx="3990305" cy="2513262"/>
          </a:xfrm>
          <a:prstGeom prst="rect">
            <a:avLst/>
          </a:prstGeom>
        </p:spPr>
      </p:pic>
      <p:pic>
        <p:nvPicPr>
          <p:cNvPr id="6" name="Picture 5" descr="스크린샷 2015-12-06 05.26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05" y="1724526"/>
            <a:ext cx="3970756" cy="249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2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smtClean="0"/>
              <a:t>6. With distance weight(5)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63790" y="140775"/>
            <a:ext cx="1338941" cy="6717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145, information</a:t>
            </a:r>
          </a:p>
          <a:p>
            <a:r>
              <a:rPr lang="en-US" sz="1050" dirty="0"/>
              <a:t>95, retrieval</a:t>
            </a:r>
          </a:p>
          <a:p>
            <a:r>
              <a:rPr lang="en-US" sz="1050" dirty="0"/>
              <a:t>61, precision</a:t>
            </a:r>
          </a:p>
          <a:p>
            <a:r>
              <a:rPr lang="en-US" sz="1050" dirty="0"/>
              <a:t>49, documents</a:t>
            </a:r>
          </a:p>
          <a:p>
            <a:r>
              <a:rPr lang="en-US" sz="1050" dirty="0"/>
              <a:t>32, recall</a:t>
            </a:r>
          </a:p>
          <a:p>
            <a:r>
              <a:rPr lang="en-US" sz="1050" dirty="0"/>
              <a:t>29, management</a:t>
            </a:r>
          </a:p>
          <a:p>
            <a:r>
              <a:rPr lang="en-US" sz="1050" dirty="0"/>
              <a:t>29, system</a:t>
            </a:r>
          </a:p>
          <a:p>
            <a:r>
              <a:rPr lang="en-US" sz="1050" dirty="0"/>
              <a:t>28, relevant</a:t>
            </a:r>
          </a:p>
          <a:p>
            <a:r>
              <a:rPr lang="en-US" sz="1050" dirty="0"/>
              <a:t>25, systems</a:t>
            </a:r>
          </a:p>
          <a:p>
            <a:r>
              <a:rPr lang="en-US" sz="1050" dirty="0"/>
              <a:t>25, edit</a:t>
            </a:r>
          </a:p>
          <a:p>
            <a:r>
              <a:rPr lang="en-US" sz="1050" dirty="0"/>
              <a:t>23, query</a:t>
            </a:r>
          </a:p>
          <a:p>
            <a:r>
              <a:rPr lang="en-US" sz="1050" dirty="0"/>
              <a:t>23, search</a:t>
            </a:r>
          </a:p>
          <a:p>
            <a:r>
              <a:rPr lang="en-US" sz="1050" dirty="0"/>
              <a:t>22, computer</a:t>
            </a:r>
          </a:p>
          <a:p>
            <a:r>
              <a:rPr lang="en-US" sz="1050" dirty="0"/>
              <a:t>22, software</a:t>
            </a:r>
          </a:p>
          <a:p>
            <a:r>
              <a:rPr lang="en-US" sz="1050" dirty="0"/>
              <a:t>21, model</a:t>
            </a:r>
          </a:p>
          <a:p>
            <a:r>
              <a:rPr lang="en-US" sz="1050" dirty="0"/>
              <a:t>19, science</a:t>
            </a:r>
          </a:p>
          <a:p>
            <a:r>
              <a:rPr lang="en-US" sz="1050" dirty="0"/>
              <a:t>18, models</a:t>
            </a:r>
          </a:p>
          <a:p>
            <a:r>
              <a:rPr lang="en-US" sz="1050" dirty="0"/>
              <a:t>16, average</a:t>
            </a:r>
          </a:p>
          <a:p>
            <a:r>
              <a:rPr lang="en-US" sz="1050" dirty="0"/>
              <a:t>16, document</a:t>
            </a:r>
          </a:p>
          <a:p>
            <a:r>
              <a:rPr lang="en-US" sz="1050" dirty="0"/>
              <a:t>16, </a:t>
            </a:r>
            <a:r>
              <a:rPr lang="en-US" sz="1050" dirty="0" err="1"/>
              <a:t>ext</a:t>
            </a:r>
            <a:endParaRPr lang="en-US" sz="1050" dirty="0"/>
          </a:p>
          <a:p>
            <a:r>
              <a:rPr lang="en-US" sz="1050" dirty="0"/>
              <a:t>16, measure</a:t>
            </a:r>
          </a:p>
          <a:p>
            <a:r>
              <a:rPr lang="en-US" sz="1050" dirty="0"/>
              <a:t>15, data</a:t>
            </a:r>
          </a:p>
          <a:p>
            <a:r>
              <a:rPr lang="en-US" sz="1050" dirty="0"/>
              <a:t>14, text</a:t>
            </a:r>
          </a:p>
          <a:p>
            <a:r>
              <a:rPr lang="en-US" sz="1050" dirty="0"/>
              <a:t>14, user</a:t>
            </a:r>
          </a:p>
          <a:p>
            <a:r>
              <a:rPr lang="en-US" sz="1050" dirty="0"/>
              <a:t>14, published</a:t>
            </a:r>
          </a:p>
          <a:p>
            <a:r>
              <a:rPr lang="en-US" sz="1050" dirty="0"/>
              <a:t>14, analysis</a:t>
            </a:r>
          </a:p>
          <a:p>
            <a:r>
              <a:rPr lang="en-US" sz="1050" dirty="0"/>
              <a:t>14, relevance</a:t>
            </a:r>
          </a:p>
          <a:p>
            <a:r>
              <a:rPr lang="en-US" sz="1050" dirty="0"/>
              <a:t>13, network</a:t>
            </a:r>
          </a:p>
          <a:p>
            <a:r>
              <a:rPr lang="en-US" sz="1050" dirty="0"/>
              <a:t>13, evaluation</a:t>
            </a:r>
          </a:p>
          <a:p>
            <a:r>
              <a:rPr lang="en-US" sz="1050" dirty="0"/>
              <a:t>13, computing</a:t>
            </a:r>
          </a:p>
          <a:p>
            <a:r>
              <a:rPr lang="en-US" sz="1050" dirty="0"/>
              <a:t>12, society</a:t>
            </a:r>
          </a:p>
          <a:p>
            <a:r>
              <a:rPr lang="en-US" sz="1050" dirty="0"/>
              <a:t>12, measures</a:t>
            </a:r>
          </a:p>
          <a:p>
            <a:r>
              <a:rPr lang="en-US" sz="1050" dirty="0"/>
              <a:t>12, based</a:t>
            </a:r>
          </a:p>
          <a:p>
            <a:r>
              <a:rPr lang="en-US" sz="1050" dirty="0"/>
              <a:t>11, score</a:t>
            </a:r>
          </a:p>
          <a:p>
            <a:r>
              <a:rPr lang="en-US" sz="1050" dirty="0"/>
              <a:t>11, conference</a:t>
            </a:r>
          </a:p>
          <a:p>
            <a:r>
              <a:rPr lang="en-US" sz="1050" dirty="0"/>
              <a:t>10, knowledge</a:t>
            </a:r>
          </a:p>
          <a:p>
            <a:r>
              <a:rPr lang="en-US" sz="1050" dirty="0"/>
              <a:t>10, set</a:t>
            </a:r>
          </a:p>
          <a:p>
            <a:r>
              <a:rPr lang="en-US" sz="1050" dirty="0"/>
              <a:t>10, vector</a:t>
            </a:r>
          </a:p>
          <a:p>
            <a:r>
              <a:rPr lang="en-US" sz="1050" dirty="0"/>
              <a:t>10, </a:t>
            </a:r>
            <a:r>
              <a:rPr lang="en-US" sz="1050" dirty="0" err="1"/>
              <a:t>wikipedia</a:t>
            </a:r>
            <a:endParaRPr lang="en-US" sz="1050" dirty="0"/>
          </a:p>
          <a:p>
            <a:r>
              <a:rPr lang="en-US" sz="1050" dirty="0"/>
              <a:t>10, indexing</a:t>
            </a:r>
          </a:p>
        </p:txBody>
      </p:sp>
      <p:pic>
        <p:nvPicPr>
          <p:cNvPr id="2" name="Picture 1" descr="스크린샷 2015-12-06 05.27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76" y="1701597"/>
            <a:ext cx="3995730" cy="2510947"/>
          </a:xfrm>
          <a:prstGeom prst="rect">
            <a:avLst/>
          </a:prstGeom>
        </p:spPr>
      </p:pic>
      <p:pic>
        <p:nvPicPr>
          <p:cNvPr id="3" name="Picture 2" descr="스크린샷 2015-12-06 05.28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315" y="1718174"/>
            <a:ext cx="3950113" cy="248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56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8671678" cy="1400530"/>
          </a:xfrm>
        </p:spPr>
        <p:txBody>
          <a:bodyPr/>
          <a:lstStyle/>
          <a:p>
            <a:r>
              <a:rPr lang="en-US" dirty="0" smtClean="0"/>
              <a:t>7. With tag and distance weight (30, 12, 10, 5, 3)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063790" y="140775"/>
            <a:ext cx="1338941" cy="6717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165, information</a:t>
            </a:r>
          </a:p>
          <a:p>
            <a:r>
              <a:rPr lang="en-US" sz="1050" dirty="0"/>
              <a:t>123, retrieval</a:t>
            </a:r>
          </a:p>
          <a:p>
            <a:r>
              <a:rPr lang="en-US" sz="1050" dirty="0"/>
              <a:t>109, precision</a:t>
            </a:r>
          </a:p>
          <a:p>
            <a:r>
              <a:rPr lang="en-US" sz="1050" dirty="0"/>
              <a:t>49, documents</a:t>
            </a:r>
          </a:p>
          <a:p>
            <a:r>
              <a:rPr lang="en-US" sz="1050" dirty="0"/>
              <a:t>45, model</a:t>
            </a:r>
          </a:p>
          <a:p>
            <a:r>
              <a:rPr lang="en-US" sz="1050" dirty="0"/>
              <a:t>44, recall</a:t>
            </a:r>
          </a:p>
          <a:p>
            <a:r>
              <a:rPr lang="en-US" sz="1050" dirty="0"/>
              <a:t>40, average</a:t>
            </a:r>
          </a:p>
          <a:p>
            <a:r>
              <a:rPr lang="en-US" sz="1050" dirty="0"/>
              <a:t>36, measures</a:t>
            </a:r>
          </a:p>
          <a:p>
            <a:r>
              <a:rPr lang="en-US" sz="1050" dirty="0"/>
              <a:t>29, system</a:t>
            </a:r>
          </a:p>
          <a:p>
            <a:r>
              <a:rPr lang="en-US" sz="1050" dirty="0"/>
              <a:t>28, relevant</a:t>
            </a:r>
          </a:p>
          <a:p>
            <a:r>
              <a:rPr lang="en-US" sz="1050" dirty="0"/>
              <a:t>27, management</a:t>
            </a:r>
          </a:p>
          <a:p>
            <a:r>
              <a:rPr lang="en-US" sz="1050" dirty="0"/>
              <a:t>25, systems</a:t>
            </a:r>
          </a:p>
          <a:p>
            <a:r>
              <a:rPr lang="en-US" sz="1050" dirty="0"/>
              <a:t>25, edit</a:t>
            </a:r>
          </a:p>
          <a:p>
            <a:r>
              <a:rPr lang="en-US" sz="1050" dirty="0"/>
              <a:t>24, the</a:t>
            </a:r>
          </a:p>
          <a:p>
            <a:r>
              <a:rPr lang="en-US" sz="1050" dirty="0"/>
              <a:t>23, query</a:t>
            </a:r>
          </a:p>
          <a:p>
            <a:r>
              <a:rPr lang="en-US" sz="1050" dirty="0"/>
              <a:t>23, search</a:t>
            </a:r>
          </a:p>
          <a:p>
            <a:r>
              <a:rPr lang="en-US" sz="1050" dirty="0"/>
              <a:t>22, software</a:t>
            </a:r>
          </a:p>
          <a:p>
            <a:r>
              <a:rPr lang="en-US" sz="1050" dirty="0"/>
              <a:t>22, computer</a:t>
            </a:r>
          </a:p>
          <a:p>
            <a:r>
              <a:rPr lang="en-US" sz="1050" dirty="0"/>
              <a:t>20, science</a:t>
            </a:r>
          </a:p>
          <a:p>
            <a:r>
              <a:rPr lang="en-US" sz="1050" dirty="0"/>
              <a:t>20, performance</a:t>
            </a:r>
          </a:p>
          <a:p>
            <a:r>
              <a:rPr lang="en-US" sz="1050" dirty="0"/>
              <a:t>18, models</a:t>
            </a:r>
          </a:p>
          <a:p>
            <a:r>
              <a:rPr lang="en-US" sz="1050" dirty="0"/>
              <a:t>18, visualization</a:t>
            </a:r>
          </a:p>
          <a:p>
            <a:r>
              <a:rPr lang="en-US" sz="1050" dirty="0"/>
              <a:t>17, overview</a:t>
            </a:r>
          </a:p>
          <a:p>
            <a:r>
              <a:rPr lang="en-US" sz="1050" dirty="0"/>
              <a:t>17, links</a:t>
            </a:r>
          </a:p>
          <a:p>
            <a:r>
              <a:rPr lang="en-US" sz="1050" dirty="0"/>
              <a:t>17, mathematical</a:t>
            </a:r>
          </a:p>
          <a:p>
            <a:r>
              <a:rPr lang="en-US" sz="1050" dirty="0"/>
              <a:t>17, gain</a:t>
            </a:r>
          </a:p>
          <a:p>
            <a:r>
              <a:rPr lang="en-US" sz="1050" dirty="0"/>
              <a:t>16, measure</a:t>
            </a:r>
          </a:p>
          <a:p>
            <a:r>
              <a:rPr lang="en-US" sz="1050" dirty="0"/>
              <a:t>16, cumulative</a:t>
            </a:r>
          </a:p>
          <a:p>
            <a:r>
              <a:rPr lang="en-US" sz="1050" dirty="0"/>
              <a:t>16, document</a:t>
            </a:r>
          </a:p>
          <a:p>
            <a:r>
              <a:rPr lang="en-US" sz="1050" dirty="0"/>
              <a:t>16, </a:t>
            </a:r>
            <a:r>
              <a:rPr lang="en-US" sz="1050" dirty="0" err="1"/>
              <a:t>ext</a:t>
            </a:r>
            <a:endParaRPr lang="en-US" sz="1050" dirty="0"/>
          </a:p>
          <a:p>
            <a:r>
              <a:rPr lang="en-US" sz="1050" dirty="0"/>
              <a:t>16, discounted</a:t>
            </a:r>
          </a:p>
          <a:p>
            <a:r>
              <a:rPr lang="en-US" sz="1050" dirty="0"/>
              <a:t>16, history</a:t>
            </a:r>
          </a:p>
          <a:p>
            <a:r>
              <a:rPr lang="en-US" sz="1050" dirty="0"/>
              <a:t>15, reading</a:t>
            </a:r>
          </a:p>
          <a:p>
            <a:r>
              <a:rPr lang="en-US" sz="1050" dirty="0"/>
              <a:t>15, field</a:t>
            </a:r>
          </a:p>
          <a:p>
            <a:r>
              <a:rPr lang="en-US" sz="1050" dirty="0"/>
              <a:t>15, properties</a:t>
            </a:r>
          </a:p>
          <a:p>
            <a:r>
              <a:rPr lang="en-US" sz="1050" dirty="0"/>
              <a:t>15, basis</a:t>
            </a:r>
          </a:p>
          <a:p>
            <a:r>
              <a:rPr lang="en-US" sz="1050" dirty="0"/>
              <a:t>15, types</a:t>
            </a:r>
          </a:p>
          <a:p>
            <a:r>
              <a:rPr lang="en-US" sz="1050" dirty="0"/>
              <a:t>15, references</a:t>
            </a:r>
          </a:p>
          <a:p>
            <a:r>
              <a:rPr lang="en-US" sz="1050" dirty="0"/>
              <a:t>15, data</a:t>
            </a:r>
          </a:p>
          <a:p>
            <a:r>
              <a:rPr lang="en-US" sz="1050" dirty="0"/>
              <a:t>15, external</a:t>
            </a:r>
          </a:p>
        </p:txBody>
      </p:sp>
      <p:pic>
        <p:nvPicPr>
          <p:cNvPr id="5" name="Picture 4" descr="스크린샷 2015-12-06 05.34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158" y="1884948"/>
            <a:ext cx="3991988" cy="2513262"/>
          </a:xfrm>
          <a:prstGeom prst="rect">
            <a:avLst/>
          </a:prstGeom>
        </p:spPr>
      </p:pic>
      <p:pic>
        <p:nvPicPr>
          <p:cNvPr id="6" name="Picture 5" descr="스크린샷 2015-12-06 05.35.1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524" y="1898316"/>
            <a:ext cx="3969078" cy="249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2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8671678" cy="1400530"/>
          </a:xfrm>
        </p:spPr>
        <p:txBody>
          <a:bodyPr/>
          <a:lstStyle/>
          <a:p>
            <a:r>
              <a:rPr lang="en-US" dirty="0" smtClean="0"/>
              <a:t>Analysis with </a:t>
            </a:r>
            <a:br>
              <a:rPr lang="en-US" dirty="0" smtClean="0"/>
            </a:br>
            <a:r>
              <a:rPr lang="en-US" dirty="0" smtClean="0"/>
              <a:t>AHP(Analytic Hierarchy Process)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58126" y="3475790"/>
            <a:ext cx="4185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Weight of Factor 07 is largest</a:t>
            </a:r>
          </a:p>
          <a:p>
            <a:endParaRPr lang="en-US" dirty="0" smtClean="0">
              <a:sym typeface="Wingdings"/>
            </a:endParaRPr>
          </a:p>
          <a:p>
            <a:pPr marL="285750" indent="-285750">
              <a:buFont typeface="Wingdings" charset="0"/>
              <a:buChar char="à"/>
            </a:pPr>
            <a:r>
              <a:rPr lang="en-US" dirty="0" smtClean="0">
                <a:sym typeface="Wingdings"/>
              </a:rPr>
              <a:t>tag and distance weight</a:t>
            </a:r>
          </a:p>
          <a:p>
            <a:r>
              <a:rPr lang="en-US" dirty="0" smtClean="0">
                <a:sym typeface="Wingdings"/>
              </a:rPr>
              <a:t>    </a:t>
            </a:r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increased satisfaction level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901836"/>
              </p:ext>
            </p:extLst>
          </p:nvPr>
        </p:nvGraphicFramePr>
        <p:xfrm>
          <a:off x="400218" y="2540003"/>
          <a:ext cx="7178840" cy="3310361"/>
        </p:xfrm>
        <a:graphic>
          <a:graphicData uri="http://schemas.openxmlformats.org/drawingml/2006/table">
            <a:tbl>
              <a:tblPr/>
              <a:tblGrid>
                <a:gridCol w="897355"/>
                <a:gridCol w="897355"/>
                <a:gridCol w="897355"/>
                <a:gridCol w="897355"/>
                <a:gridCol w="897355"/>
                <a:gridCol w="897355"/>
                <a:gridCol w="897355"/>
                <a:gridCol w="897355"/>
              </a:tblGrid>
              <a:tr h="263657">
                <a:tc gridSpan="6">
                  <a:txBody>
                    <a:bodyPr/>
                    <a:lstStyle/>
                    <a:p>
                      <a:pPr algn="l" fontAlgn="ctr"/>
                      <a:r>
                        <a:rPr lang="is-IS" sz="1000" b="1" i="0" u="none" strike="noStrike">
                          <a:effectLst/>
                          <a:latin typeface="돋움"/>
                        </a:rPr>
                        <a:t>(1) 가중치 산정 결과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k-SK" sz="1000" b="1" i="0" u="none" strike="noStrike">
                          <a:effectLst/>
                          <a:latin typeface="돋움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sk-SK" sz="1000" b="1" i="0" u="none" strike="noStrike">
                          <a:effectLst/>
                          <a:latin typeface="돋움"/>
                        </a:rPr>
                        <a:t> 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92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000" b="0" i="0" u="none" strike="noStrike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Factor 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Factor 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Factor 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Factor 04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Factor 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Factor 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Factor 07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</a:tr>
              <a:tr h="2538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Weight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0713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1" i="0" u="none" strike="noStrike">
                          <a:solidFill>
                            <a:srgbClr val="000090"/>
                          </a:solidFill>
                          <a:effectLst/>
                          <a:latin typeface="돋움"/>
                        </a:rPr>
                        <a:t>0.129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000" b="1" i="0" u="none" strike="noStrike">
                          <a:solidFill>
                            <a:srgbClr val="000090"/>
                          </a:solidFill>
                          <a:effectLst/>
                          <a:latin typeface="돋움"/>
                        </a:rPr>
                        <a:t>0.131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1" i="0" u="none" strike="noStrike">
                          <a:solidFill>
                            <a:srgbClr val="000090"/>
                          </a:solidFill>
                          <a:effectLst/>
                          <a:latin typeface="돋움"/>
                        </a:rPr>
                        <a:t>0.127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1" i="0" u="none" strike="noStrike">
                          <a:solidFill>
                            <a:srgbClr val="000090"/>
                          </a:solidFill>
                          <a:effectLst/>
                          <a:latin typeface="돋움"/>
                        </a:rPr>
                        <a:t>0.167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000" b="1" i="0" u="none" strike="noStrike">
                          <a:solidFill>
                            <a:srgbClr val="000090"/>
                          </a:solidFill>
                          <a:effectLst/>
                          <a:latin typeface="돋움"/>
                        </a:rPr>
                        <a:t>0.133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000" b="1" i="0" u="none" strike="noStrike">
                          <a:solidFill>
                            <a:srgbClr val="000090"/>
                          </a:solidFill>
                          <a:effectLst/>
                          <a:latin typeface="돋움"/>
                        </a:rPr>
                        <a:t>0.136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1" i="0" u="none" strike="noStrike">
                          <a:solidFill>
                            <a:srgbClr val="000090"/>
                          </a:solidFill>
                          <a:effectLst/>
                          <a:latin typeface="돋움"/>
                        </a:rPr>
                        <a:t>0.176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99"/>
                    </a:solidFill>
                  </a:tcPr>
                </a:tc>
              </a:tr>
              <a:tr h="253892"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00" b="0" i="0" u="none" strike="noStrike">
                        <a:effectLst/>
                        <a:latin typeface="돋움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3892">
                <a:tc gridSpan="8">
                  <a:txBody>
                    <a:bodyPr/>
                    <a:lstStyle/>
                    <a:p>
                      <a:pPr algn="l" fontAlgn="ctr"/>
                      <a:r>
                        <a:rPr lang="is-IS" sz="1000" b="1" i="0" u="none" strike="noStrike" dirty="0">
                          <a:effectLst/>
                          <a:latin typeface="돋움"/>
                        </a:rPr>
                        <a:t>(2) 비교 행렬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3892">
                <a:tc>
                  <a:txBody>
                    <a:bodyPr/>
                    <a:lstStyle/>
                    <a:p>
                      <a:pPr algn="ctr" fontAlgn="ctr"/>
                      <a:r>
                        <a:rPr lang="sk-SK" sz="1000" b="0" i="0" u="none" strike="noStrike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Factor 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Factor 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Factor 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Factor 04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Factor 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Factor 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Factor 07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</a:tr>
              <a:tr h="2538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Factor 01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969696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effectLst/>
                          <a:latin typeface="돋움"/>
                        </a:rPr>
                        <a:t>0.802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effectLst/>
                          <a:latin typeface="돋움"/>
                        </a:rPr>
                        <a:t>1.213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effectLst/>
                          <a:latin typeface="돋움"/>
                        </a:rPr>
                        <a:t>0.711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0" i="0" u="none" strike="noStrike">
                          <a:effectLst/>
                          <a:latin typeface="돋움"/>
                        </a:rPr>
                        <a:t>0.899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000" b="0" i="0" u="none" strike="noStrike">
                          <a:effectLst/>
                          <a:latin typeface="돋움"/>
                        </a:rPr>
                        <a:t>1.139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effectLst/>
                          <a:latin typeface="돋움"/>
                        </a:rPr>
                        <a:t>0.702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Factor 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effectLst/>
                          <a:latin typeface="돋움"/>
                        </a:rPr>
                        <a:t>1.246882793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969696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969696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effectLst/>
                          <a:latin typeface="돋움"/>
                        </a:rPr>
                        <a:t>0.918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effectLst/>
                          <a:latin typeface="돋움"/>
                        </a:rPr>
                        <a:t>0.759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0" i="0" u="none" strike="noStrike">
                          <a:effectLst/>
                          <a:latin typeface="돋움"/>
                        </a:rPr>
                        <a:t>0.942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effectLst/>
                          <a:latin typeface="돋움"/>
                        </a:rPr>
                        <a:t>1.049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effectLst/>
                          <a:latin typeface="돋움"/>
                        </a:rPr>
                        <a:t>0.669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Factor 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effectLst/>
                          <a:latin typeface="돋움"/>
                        </a:rPr>
                        <a:t>0.824402308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969696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effectLst/>
                          <a:latin typeface="돋움"/>
                        </a:rPr>
                        <a:t>1.089324619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969696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969696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effectLst/>
                          <a:latin typeface="돋움"/>
                        </a:rPr>
                        <a:t>0.847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effectLst/>
                          <a:latin typeface="돋움"/>
                        </a:rPr>
                        <a:t>0.91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effectLst/>
                          <a:latin typeface="돋움"/>
                        </a:rPr>
                        <a:t>0.857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b="0" i="0" u="none" strike="noStrike">
                          <a:effectLst/>
                          <a:latin typeface="돋움"/>
                        </a:rPr>
                        <a:t>0.787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Factor 04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000" b="0" i="0" u="none" strike="noStrike">
                          <a:effectLst/>
                          <a:latin typeface="돋움"/>
                        </a:rPr>
                        <a:t>1.406469761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969696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effectLst/>
                          <a:latin typeface="돋움"/>
                        </a:rPr>
                        <a:t>1.317523057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969696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effectLst/>
                          <a:latin typeface="돋움"/>
                        </a:rPr>
                        <a:t>1.180637544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969696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969696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effectLst/>
                          <a:latin typeface="돋움"/>
                        </a:rPr>
                        <a:t>1.299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effectLst/>
                          <a:latin typeface="돋움"/>
                        </a:rPr>
                        <a:t>1.176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effectLst/>
                          <a:latin typeface="돋움"/>
                        </a:rPr>
                        <a:t>0.961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Factor 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effectLst/>
                          <a:latin typeface="돋움"/>
                        </a:rPr>
                        <a:t>1.112347052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969696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effectLst/>
                          <a:latin typeface="돋움"/>
                        </a:rPr>
                        <a:t>1.061571125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969696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effectLst/>
                          <a:latin typeface="돋움"/>
                        </a:rPr>
                        <a:t>1.098901099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969696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000" b="0" i="0" u="none" strike="noStrike">
                          <a:effectLst/>
                          <a:latin typeface="돋움"/>
                        </a:rPr>
                        <a:t>0.769822941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969696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969696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effectLst/>
                          <a:latin typeface="돋움"/>
                        </a:rPr>
                        <a:t>0.882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effectLst/>
                          <a:latin typeface="돋움"/>
                        </a:rPr>
                        <a:t>0.752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Factor 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b="0" i="0" u="none" strike="noStrike">
                          <a:effectLst/>
                          <a:latin typeface="돋움"/>
                        </a:rPr>
                        <a:t>0.877963126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969696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effectLst/>
                          <a:latin typeface="돋움"/>
                        </a:rPr>
                        <a:t>0.953288847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969696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effectLst/>
                          <a:latin typeface="돋움"/>
                        </a:rPr>
                        <a:t>1.166861144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969696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r-HR" sz="1000" b="0" i="0" u="none" strike="noStrike">
                          <a:effectLst/>
                          <a:latin typeface="돋움"/>
                        </a:rPr>
                        <a:t>0.850340136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969696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000" b="0" i="0" u="none" strike="noStrike">
                          <a:effectLst/>
                          <a:latin typeface="돋움"/>
                        </a:rPr>
                        <a:t>1.133786848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969696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969696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0" i="0" u="none" strike="noStrike">
                          <a:effectLst/>
                          <a:latin typeface="돋움"/>
                        </a:rPr>
                        <a:t>0.806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FFFFFF"/>
                          </a:solidFill>
                          <a:effectLst/>
                          <a:latin typeface="돋움"/>
                        </a:rPr>
                        <a:t>Factor 07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6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effectLst/>
                          <a:latin typeface="돋움"/>
                        </a:rPr>
                        <a:t>1.424501425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969696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cs-CZ" sz="1000" b="0" i="0" u="none" strike="noStrike">
                          <a:effectLst/>
                          <a:latin typeface="돋움"/>
                        </a:rPr>
                        <a:t>1.494768311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969696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effectLst/>
                          <a:latin typeface="돋움"/>
                        </a:rPr>
                        <a:t>1.27064803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969696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effectLst/>
                          <a:latin typeface="돋움"/>
                        </a:rPr>
                        <a:t>1.040582726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969696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000" b="0" i="0" u="none" strike="noStrike">
                          <a:effectLst/>
                          <a:latin typeface="돋움"/>
                        </a:rPr>
                        <a:t>1.329787234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969696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000" b="0" i="0" u="none" strike="noStrike">
                          <a:effectLst/>
                          <a:latin typeface="돋움"/>
                        </a:rPr>
                        <a:t>1.240694789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969696"/>
                      </a:fgClr>
                      <a:bgClr>
                        <a:srgbClr val="FFFFFF"/>
                      </a:bgClr>
                    </a:patt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effectLst/>
                          <a:latin typeface="돋움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ltUpDiag">
                      <a:fgClr>
                        <a:srgbClr val="969696"/>
                      </a:fgClr>
                      <a:bgClr>
                        <a:srgbClr val="FFFFFF"/>
                      </a:bgClr>
                    </a:patt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938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smtClean="0"/>
              <a:t>Best combination?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962526" y="2052918"/>
            <a:ext cx="4572000" cy="43945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With</a:t>
            </a:r>
            <a:r>
              <a:rPr lang="en-US" dirty="0" smtClean="0"/>
              <a:t> Meta Tag And Distance Weighting</a:t>
            </a:r>
            <a:endParaRPr lang="en-US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6884737" y="2046568"/>
            <a:ext cx="4932947" cy="43945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Without</a:t>
            </a:r>
            <a:r>
              <a:rPr lang="en-US" dirty="0" smtClean="0"/>
              <a:t> Meta Tag And Distance Weighting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6085138" y="2225842"/>
            <a:ext cx="0" cy="4143375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스크린샷 2015-12-06 04.53.2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11" y="2518791"/>
            <a:ext cx="5519971" cy="3470262"/>
          </a:xfrm>
          <a:prstGeom prst="rect">
            <a:avLst/>
          </a:prstGeom>
        </p:spPr>
      </p:pic>
      <p:pic>
        <p:nvPicPr>
          <p:cNvPr id="7" name="Picture 6" descr="스크린샷 2015-12-06 05.35.1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737" y="2526631"/>
            <a:ext cx="5518509" cy="347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8671678" cy="1400530"/>
          </a:xfrm>
        </p:spPr>
        <p:txBody>
          <a:bodyPr/>
          <a:lstStyle/>
          <a:p>
            <a:r>
              <a:rPr lang="en-US" dirty="0" err="1" smtClean="0"/>
              <a:t>Comparitive</a:t>
            </a:r>
            <a:r>
              <a:rPr lang="en-US" dirty="0" smtClean="0"/>
              <a:t> Result</a:t>
            </a:r>
            <a:endParaRPr lang="en-US" dirty="0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184646707"/>
              </p:ext>
            </p:extLst>
          </p:nvPr>
        </p:nvGraphicFramePr>
        <p:xfrm>
          <a:off x="1622424" y="2095181"/>
          <a:ext cx="8950326" cy="4196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0939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8671678" cy="1400530"/>
          </a:xfrm>
        </p:spPr>
        <p:txBody>
          <a:bodyPr/>
          <a:lstStyle/>
          <a:p>
            <a:r>
              <a:rPr lang="en-US" dirty="0" smtClean="0"/>
              <a:t>Wikipedia is ..</a:t>
            </a:r>
            <a:endParaRPr lang="en-US" dirty="0"/>
          </a:p>
        </p:txBody>
      </p:sp>
      <p:pic>
        <p:nvPicPr>
          <p:cNvPr id="6" name="Picture 5" descr="Mac:Users:STEP:Desktop:스크린샷 2015-12-06 오후 8.49.31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72" y="1966277"/>
            <a:ext cx="8525090" cy="46535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914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937" y="2399185"/>
            <a:ext cx="10156404" cy="1757677"/>
          </a:xfrm>
        </p:spPr>
        <p:txBody>
          <a:bodyPr/>
          <a:lstStyle/>
          <a:p>
            <a:pPr algn="ctr"/>
            <a:r>
              <a:rPr lang="en-US" sz="9600" dirty="0" smtClean="0"/>
              <a:t>Proposal Recap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34135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777" y="2399186"/>
            <a:ext cx="9404723" cy="1400530"/>
          </a:xfrm>
        </p:spPr>
        <p:txBody>
          <a:bodyPr/>
          <a:lstStyle/>
          <a:p>
            <a:pPr algn="ctr"/>
            <a:r>
              <a:rPr lang="en-US" sz="9600" dirty="0" smtClean="0"/>
              <a:t>Future Works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32340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smtClean="0"/>
              <a:t>Feature4 – </a:t>
            </a:r>
            <a:r>
              <a:rPr lang="en-US" dirty="0" smtClean="0"/>
              <a:t>Similarity Weighting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03312" y="2052918"/>
            <a:ext cx="10294938" cy="419548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3600" dirty="0" smtClean="0"/>
              <a:t> </a:t>
            </a:r>
            <a:r>
              <a:rPr lang="en-US" sz="3000" dirty="0" smtClean="0"/>
              <a:t>Weight based on ‘Ontology based Similarity score’</a:t>
            </a:r>
            <a:endParaRPr lang="en-US" sz="30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 smtClean="0"/>
              <a:t>     1) Extract words from </a:t>
            </a:r>
            <a:r>
              <a:rPr lang="en-US" sz="2800" dirty="0" err="1" smtClean="0"/>
              <a:t>innerText</a:t>
            </a:r>
            <a:r>
              <a:rPr lang="en-US" sz="2800" dirty="0" smtClean="0"/>
              <a:t> of &lt;title&gt;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 </a:t>
            </a:r>
            <a:r>
              <a:rPr lang="en-US" sz="2800" dirty="0" smtClean="0"/>
              <a:t>    2) Measure similarity score of selected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	</a:t>
            </a:r>
            <a:r>
              <a:rPr lang="en-US" sz="2800" dirty="0" smtClean="0"/>
              <a:t>     words with words in the text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/>
              <a:t> </a:t>
            </a:r>
            <a:r>
              <a:rPr lang="en-US" sz="2800" dirty="0" smtClean="0"/>
              <a:t>    3) Add weight on the words with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800" dirty="0" smtClean="0"/>
              <a:t>          high similarity score  </a:t>
            </a:r>
            <a:endParaRPr lang="en-US" sz="3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750" y="3304673"/>
            <a:ext cx="4159250" cy="354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95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777" y="2399186"/>
            <a:ext cx="9404723" cy="1400530"/>
          </a:xfrm>
        </p:spPr>
        <p:txBody>
          <a:bodyPr/>
          <a:lstStyle/>
          <a:p>
            <a:pPr algn="ctr"/>
            <a:r>
              <a:rPr lang="en-US" sz="9600" dirty="0" smtClean="0"/>
              <a:t>Thank you!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76707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232558" y="1413001"/>
            <a:ext cx="11324442" cy="5333874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40000"/>
              </a:lnSpc>
              <a:buNone/>
            </a:pPr>
            <a:r>
              <a:rPr lang="en-US" altLang="ko-KR" sz="2200" b="1" dirty="0" smtClean="0">
                <a:latin typeface="+mn-lt"/>
              </a:rPr>
              <a:t>1. Ontology based Similarity Measure in Document Ranking</a:t>
            </a:r>
          </a:p>
          <a:p>
            <a:pPr marL="1314450" lvl="2" indent="-457200">
              <a:lnSpc>
                <a:spcPct val="140000"/>
              </a:lnSpc>
              <a:buFont typeface="+mj-lt"/>
              <a:buAutoNum type="arabicPeriod"/>
            </a:pPr>
            <a:r>
              <a:rPr lang="en-US" altLang="ko-KR" sz="2000" b="1" dirty="0">
                <a:hlinkClick r:id="rId3"/>
              </a:rPr>
              <a:t>http://disi.unitn.it/~p2p/RelatedWork/Matching/pxc387774.</a:t>
            </a:r>
            <a:r>
              <a:rPr lang="en-US" altLang="ko-KR" sz="2000" b="1" dirty="0" smtClean="0">
                <a:hlinkClick r:id="rId3"/>
              </a:rPr>
              <a:t>pdf</a:t>
            </a:r>
            <a:r>
              <a:rPr lang="en-US" altLang="ko-KR" sz="2000" b="1" dirty="0" smtClean="0"/>
              <a:t> </a:t>
            </a:r>
            <a:endParaRPr lang="en-US" altLang="ko-KR" sz="2000" b="1" dirty="0" smtClean="0">
              <a:latin typeface="+mn-lt"/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en-US" altLang="ko-KR" sz="2200" b="1" dirty="0" smtClean="0">
                <a:latin typeface="+mn-lt"/>
              </a:rPr>
              <a:t>2. Hypertext Categorization using Hyperlink Patterns and Meta Data</a:t>
            </a:r>
          </a:p>
          <a:p>
            <a:pPr marL="1314450" lvl="2" indent="-457200">
              <a:lnSpc>
                <a:spcPct val="140000"/>
              </a:lnSpc>
              <a:buFont typeface="+mj-lt"/>
              <a:buAutoNum type="arabicPeriod"/>
            </a:pPr>
            <a:r>
              <a:rPr lang="en-US" sz="2000" b="1" dirty="0">
                <a:hlinkClick r:id="rId4"/>
              </a:rPr>
              <a:t>http://users.softlab.ntua.gr/facilities/public/AD/Text%20Categorization/</a:t>
            </a:r>
            <a:r>
              <a:rPr lang="en-US" sz="2000" b="1" dirty="0" smtClean="0">
                <a:hlinkClick r:id="rId4"/>
              </a:rPr>
              <a:t>ghani01hypertext.pdf</a:t>
            </a:r>
            <a:endParaRPr lang="en-US" altLang="ko-KR" sz="2000" b="1" dirty="0" smtClean="0">
              <a:latin typeface="+mn-lt"/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en-US" altLang="ko-KR" sz="2200" b="1" dirty="0" smtClean="0">
                <a:latin typeface="+mn-lt"/>
              </a:rPr>
              <a:t>3. Mining “Hidden Phrase” Definitions from the Web</a:t>
            </a:r>
          </a:p>
          <a:p>
            <a:pPr marL="457200" lvl="1" indent="0">
              <a:lnSpc>
                <a:spcPct val="140000"/>
              </a:lnSpc>
              <a:buNone/>
            </a:pPr>
            <a:r>
              <a:rPr lang="en-US" altLang="ko-KR" sz="2200" b="1" dirty="0" smtClean="0">
                <a:latin typeface="+mn-lt"/>
              </a:rPr>
              <a:t>4. ‘Best Keyword Extraction Algorithms’ – </a:t>
            </a:r>
            <a:r>
              <a:rPr lang="en-US" altLang="ko-KR" sz="2200" b="1" dirty="0" err="1" smtClean="0">
                <a:latin typeface="+mn-lt"/>
              </a:rPr>
              <a:t>Quora</a:t>
            </a:r>
            <a:endParaRPr lang="en-US" altLang="ko-KR" sz="2200" b="1" dirty="0" smtClean="0">
              <a:latin typeface="+mn-lt"/>
            </a:endParaRPr>
          </a:p>
          <a:p>
            <a:pPr marL="1314450" lvl="2" indent="-457200">
              <a:lnSpc>
                <a:spcPct val="140000"/>
              </a:lnSpc>
              <a:buFont typeface="+mj-lt"/>
              <a:buAutoNum type="arabicPeriod"/>
            </a:pPr>
            <a:r>
              <a:rPr lang="en-US" altLang="ko-KR" sz="2000" b="1" dirty="0">
                <a:hlinkClick r:id="rId5"/>
              </a:rPr>
              <a:t>https://www.quora.com/What-are-the-best-keyword-extraction-algorithms-for-natural-language-processing-and-how-can-they-be-implemented-in</a:t>
            </a:r>
            <a:r>
              <a:rPr lang="en-US" altLang="ko-KR" sz="2000" b="1" dirty="0" smtClean="0">
                <a:hlinkClick r:id="rId5"/>
              </a:rPr>
              <a:t>-Python</a:t>
            </a:r>
            <a:endParaRPr lang="en-US" altLang="ko-KR" sz="2000" b="1" dirty="0" smtClean="0">
              <a:latin typeface="+mn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591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내용 개체 틀 8"/>
          <p:cNvSpPr>
            <a:spLocks noGrp="1"/>
          </p:cNvSpPr>
          <p:nvPr>
            <p:ph idx="1"/>
          </p:nvPr>
        </p:nvSpPr>
        <p:spPr>
          <a:xfrm>
            <a:off x="232558" y="1413001"/>
            <a:ext cx="10515600" cy="4351338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40000"/>
              </a:lnSpc>
              <a:buNone/>
            </a:pPr>
            <a:r>
              <a:rPr lang="de-DE" altLang="ko-KR" sz="2200" b="1" dirty="0"/>
              <a:t>5. Survey </a:t>
            </a:r>
            <a:r>
              <a:rPr lang="de-DE" altLang="ko-KR" sz="2200" b="1" dirty="0" err="1"/>
              <a:t>of</a:t>
            </a:r>
            <a:r>
              <a:rPr lang="de-DE" altLang="ko-KR" sz="2200" b="1" dirty="0"/>
              <a:t> </a:t>
            </a:r>
            <a:r>
              <a:rPr lang="de-DE" altLang="ko-KR" sz="2200" b="1" dirty="0" err="1"/>
              <a:t>keyword</a:t>
            </a:r>
            <a:r>
              <a:rPr lang="de-DE" altLang="ko-KR" sz="2200" b="1" dirty="0"/>
              <a:t> </a:t>
            </a:r>
            <a:r>
              <a:rPr lang="de-DE" altLang="ko-KR" sz="2200" b="1" dirty="0" err="1"/>
              <a:t>extraction</a:t>
            </a:r>
            <a:r>
              <a:rPr lang="de-DE" altLang="ko-KR" sz="2200" b="1" dirty="0"/>
              <a:t> </a:t>
            </a:r>
            <a:r>
              <a:rPr lang="de-DE" altLang="ko-KR" sz="2200" b="1" dirty="0" err="1"/>
              <a:t>techniques</a:t>
            </a:r>
            <a:endParaRPr lang="de-DE" altLang="ko-KR" sz="2200" b="1" dirty="0"/>
          </a:p>
          <a:p>
            <a:pPr marL="457200" lvl="1" indent="0">
              <a:lnSpc>
                <a:spcPct val="140000"/>
              </a:lnSpc>
              <a:buNone/>
            </a:pPr>
            <a:r>
              <a:rPr lang="de-DE" altLang="ko-KR" sz="2200" b="1" dirty="0"/>
              <a:t>	</a:t>
            </a:r>
            <a:r>
              <a:rPr lang="de-DE" altLang="ko-KR" sz="2200" b="1" dirty="0">
                <a:hlinkClick r:id="rId3"/>
              </a:rPr>
              <a:t>http://www.cs.unm.edu/~pdevineni/papers/Lott.pdf</a:t>
            </a:r>
            <a:r>
              <a:rPr lang="de-DE" altLang="ko-KR" sz="2200" b="1" dirty="0"/>
              <a:t> </a:t>
            </a:r>
            <a:endParaRPr lang="en-US" altLang="ko-KR" sz="2200" b="1" dirty="0">
              <a:latin typeface="+mn-lt"/>
            </a:endParaRPr>
          </a:p>
          <a:p>
            <a:pPr marL="457200" lvl="1" indent="0">
              <a:lnSpc>
                <a:spcPct val="140000"/>
              </a:lnSpc>
              <a:buNone/>
            </a:pPr>
            <a:r>
              <a:rPr lang="en-US" altLang="ko-KR" sz="2200" b="1" dirty="0" smtClean="0">
                <a:latin typeface="+mn-lt"/>
              </a:rPr>
              <a:t>6. HTML tags as Extraction Cues for Web Page Description Construction</a:t>
            </a:r>
          </a:p>
          <a:p>
            <a:pPr marL="1314450" lvl="2" indent="-457200">
              <a:lnSpc>
                <a:spcPct val="140000"/>
              </a:lnSpc>
              <a:buFont typeface="+mj-lt"/>
              <a:buAutoNum type="arabicPeriod"/>
            </a:pPr>
            <a:r>
              <a:rPr lang="en-US" altLang="ko-KR" sz="2000" b="1" dirty="0" smtClean="0">
                <a:hlinkClick r:id="rId4"/>
              </a:rPr>
              <a:t>http://inform.nu/Articles/Vol6/v6p001-012.pdf?q=powerful-writing-in-30-words-or-less</a:t>
            </a:r>
            <a:r>
              <a:rPr lang="en-US" altLang="ko-KR" sz="2000" b="1" dirty="0" smtClean="0"/>
              <a:t> </a:t>
            </a:r>
            <a:endParaRPr lang="en-US" sz="2000" b="1" dirty="0" smtClean="0">
              <a:latin typeface="+mn-lt"/>
            </a:endParaRPr>
          </a:p>
          <a:p>
            <a:pPr marL="914400" lvl="2" indent="0">
              <a:lnSpc>
                <a:spcPct val="140000"/>
              </a:lnSpc>
              <a:buNone/>
            </a:pPr>
            <a:endParaRPr lang="en-US" sz="2200" b="1" dirty="0">
              <a:latin typeface="+mn-lt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smtClean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56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232558" y="212129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Keyword</a:t>
            </a:r>
            <a:r>
              <a:rPr lang="en-US" altLang="ko-KR" dirty="0"/>
              <a:t> </a:t>
            </a:r>
            <a:r>
              <a:rPr lang="en-US" altLang="ko-KR" dirty="0" smtClean="0"/>
              <a:t>Visualizer (chrome plugin)</a:t>
            </a:r>
            <a:endParaRPr lang="ko-KR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002" y="1624605"/>
            <a:ext cx="8520759" cy="4617817"/>
          </a:xfrm>
          <a:prstGeom prst="rect">
            <a:avLst/>
          </a:prstGeom>
        </p:spPr>
      </p:pic>
      <p:sp>
        <p:nvSpPr>
          <p:cNvPr id="13" name="AutoShape 2" descr="mouse icon png에 대한 이미지 검색결과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http://www.clipartbest.com/cliparts/jRi/Gad/jRiGadMc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017" y="4525825"/>
            <a:ext cx="293650" cy="29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http://www.clipartbest.com/cliparts/jRi/Gad/jRiGadMc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3861" y="1814807"/>
            <a:ext cx="293650" cy="29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9294886" y="1830608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Click!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7550932" y="1816970"/>
            <a:ext cx="2604997" cy="2845555"/>
            <a:chOff x="6416706" y="1571515"/>
            <a:chExt cx="2604997" cy="2845555"/>
          </a:xfrm>
        </p:grpSpPr>
        <p:grpSp>
          <p:nvGrpSpPr>
            <p:cNvPr id="30" name="Group 29"/>
            <p:cNvGrpSpPr/>
            <p:nvPr/>
          </p:nvGrpSpPr>
          <p:grpSpPr>
            <a:xfrm>
              <a:off x="6416706" y="1571515"/>
              <a:ext cx="2604997" cy="2845555"/>
              <a:chOff x="1760296" y="1277919"/>
              <a:chExt cx="4052623" cy="4366403"/>
            </a:xfrm>
            <a:solidFill>
              <a:schemeClr val="bg2">
                <a:lumMod val="40000"/>
                <a:lumOff val="60000"/>
              </a:schemeClr>
            </a:solidFill>
          </p:grpSpPr>
          <p:sp>
            <p:nvSpPr>
              <p:cNvPr id="15" name="Rounded Rectangle 14"/>
              <p:cNvSpPr/>
              <p:nvPr/>
            </p:nvSpPr>
            <p:spPr>
              <a:xfrm>
                <a:off x="1760296" y="1277919"/>
                <a:ext cx="4052623" cy="4366403"/>
              </a:xfrm>
              <a:prstGeom prst="roundRect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/>
              <p:cNvGrpSpPr/>
              <p:nvPr/>
            </p:nvGrpSpPr>
            <p:grpSpPr>
              <a:xfrm>
                <a:off x="1794255" y="1713968"/>
                <a:ext cx="3573518" cy="945931"/>
                <a:chOff x="6130815" y="3331320"/>
                <a:chExt cx="3573518" cy="945931"/>
              </a:xfrm>
              <a:grpFill/>
            </p:grpSpPr>
            <p:grpSp>
              <p:nvGrpSpPr>
                <p:cNvPr id="46" name="Group 45"/>
                <p:cNvGrpSpPr/>
                <p:nvPr/>
              </p:nvGrpSpPr>
              <p:grpSpPr>
                <a:xfrm>
                  <a:off x="6130815" y="3331320"/>
                  <a:ext cx="3573518" cy="945931"/>
                  <a:chOff x="6130815" y="3331320"/>
                  <a:chExt cx="3573518" cy="945931"/>
                </a:xfrm>
                <a:grpFill/>
              </p:grpSpPr>
              <p:sp>
                <p:nvSpPr>
                  <p:cNvPr id="48" name="모서리가 둥근 직사각형 6"/>
                  <p:cNvSpPr/>
                  <p:nvPr/>
                </p:nvSpPr>
                <p:spPr>
                  <a:xfrm>
                    <a:off x="6130815" y="3331320"/>
                    <a:ext cx="3573518" cy="945931"/>
                  </a:xfrm>
                  <a:prstGeom prst="roundRect">
                    <a:avLst/>
                  </a:prstGeom>
                  <a:ln/>
                </p:spPr>
                <p:style>
                  <a:lnRef idx="2">
                    <a:schemeClr val="accent4"/>
                  </a:lnRef>
                  <a:fillRef idx="1">
                    <a:schemeClr val="lt1"/>
                  </a:fillRef>
                  <a:effectRef idx="0">
                    <a:schemeClr val="accent4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r>
                      <a:rPr lang="en-US" altLang="ko-KR" sz="1200" dirty="0" smtClean="0"/>
                      <a:t>        TF weighting</a:t>
                    </a:r>
                    <a:endParaRPr lang="ko-KR" altLang="en-US" sz="1200" dirty="0"/>
                  </a:p>
                </p:txBody>
              </p:sp>
              <p:pic>
                <p:nvPicPr>
                  <p:cNvPr id="49" name="Picture 2" descr="http://cfile30.uf.tistory.com/image/2759EB42551CE3B424B36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837438" y="3361864"/>
                    <a:ext cx="827172" cy="766512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47" name="Picture 6" descr="https://cdn1.iconfinder.com/data/icons/material-core/20/radio-button-on-128.pn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10082" y="3581754"/>
                  <a:ext cx="408760" cy="408759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  <a:extLst/>
              </p:spPr>
            </p:pic>
          </p:grpSp>
          <p:grpSp>
            <p:nvGrpSpPr>
              <p:cNvPr id="50" name="Group 49"/>
              <p:cNvGrpSpPr/>
              <p:nvPr/>
            </p:nvGrpSpPr>
            <p:grpSpPr>
              <a:xfrm>
                <a:off x="1795901" y="2770711"/>
                <a:ext cx="3573518" cy="945931"/>
                <a:chOff x="6130815" y="4355572"/>
                <a:chExt cx="3573518" cy="945931"/>
              </a:xfrm>
              <a:grpFill/>
            </p:grpSpPr>
            <p:sp>
              <p:nvSpPr>
                <p:cNvPr id="51" name="모서리가 둥근 직사각형 6"/>
                <p:cNvSpPr/>
                <p:nvPr/>
              </p:nvSpPr>
              <p:spPr>
                <a:xfrm>
                  <a:off x="6130815" y="4355572"/>
                  <a:ext cx="3573518" cy="945931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altLang="ko-KR" sz="1200" dirty="0" smtClean="0"/>
                    <a:t>        TF-IDF weighting</a:t>
                  </a:r>
                  <a:endParaRPr lang="ko-KR" altLang="en-US" sz="1200" dirty="0"/>
                </a:p>
              </p:txBody>
            </p:sp>
            <p:pic>
              <p:nvPicPr>
                <p:cNvPr id="52" name="Picture 2" descr="http://cfile30.uf.tistory.com/image/2759EB42551CE3B424B363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28102" y="4381447"/>
                  <a:ext cx="827171" cy="76651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3" name="Picture 8" descr="http://www.clker.com/cliparts/x/b/r/I/i/K/radiobutton-unchecked-th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2842" y="4638319"/>
                  <a:ext cx="396000" cy="396000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  <a:extLst/>
              </p:spPr>
            </p:pic>
          </p:grpSp>
          <p:grpSp>
            <p:nvGrpSpPr>
              <p:cNvPr id="54" name="Group 53"/>
              <p:cNvGrpSpPr/>
              <p:nvPr/>
            </p:nvGrpSpPr>
            <p:grpSpPr>
              <a:xfrm>
                <a:off x="1797412" y="3827454"/>
                <a:ext cx="3573518" cy="945931"/>
                <a:chOff x="6130815" y="5412368"/>
                <a:chExt cx="3573518" cy="945931"/>
              </a:xfrm>
              <a:grpFill/>
            </p:grpSpPr>
            <p:sp>
              <p:nvSpPr>
                <p:cNvPr id="55" name="모서리가 둥근 직사각형 8"/>
                <p:cNvSpPr/>
                <p:nvPr/>
              </p:nvSpPr>
              <p:spPr>
                <a:xfrm>
                  <a:off x="6130815" y="5412368"/>
                  <a:ext cx="3573518" cy="945931"/>
                </a:xfrm>
                <a:prstGeom prst="roundRect">
                  <a:avLst/>
                </a:prstGeom>
                <a:ln/>
              </p:spPr>
              <p:style>
                <a:lnRef idx="2">
                  <a:schemeClr val="accent4"/>
                </a:lnRef>
                <a:fillRef idx="1">
                  <a:schemeClr val="lt1"/>
                </a:fillRef>
                <a:effectRef idx="0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r>
                    <a:rPr lang="en-US" altLang="ko-KR" sz="1200" dirty="0" smtClean="0"/>
                    <a:t>        subject </a:t>
                  </a:r>
                  <a:r>
                    <a:rPr lang="en-US" altLang="ko-KR" sz="1200" dirty="0"/>
                    <a:t>indexing</a:t>
                  </a:r>
                  <a:endParaRPr lang="ko-KR" altLang="en-US" sz="1200" dirty="0"/>
                </a:p>
              </p:txBody>
            </p:sp>
            <p:pic>
              <p:nvPicPr>
                <p:cNvPr id="56" name="Picture 2" descr="http://cfile30.uf.tistory.com/image/2759EB42551CE3B424B363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34281" y="5437527"/>
                  <a:ext cx="827171" cy="766512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7" name="Picture 8" descr="http://www.clker.com/cliparts/x/b/r/I/i/K/radiobutton-unchecked-th.png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222842" y="5685699"/>
                  <a:ext cx="396000" cy="396000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  <a:extLst/>
              </p:spPr>
            </p:pic>
          </p:grpSp>
          <p:sp>
            <p:nvSpPr>
              <p:cNvPr id="59" name="모서리가 둥근 직사각형 8"/>
              <p:cNvSpPr/>
              <p:nvPr/>
            </p:nvSpPr>
            <p:spPr>
              <a:xfrm>
                <a:off x="3254542" y="5005849"/>
                <a:ext cx="985762" cy="348944"/>
              </a:xfrm>
              <a:prstGeom prst="round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dirty="0" smtClean="0"/>
                  <a:t>RUN</a:t>
                </a:r>
                <a:endParaRPr lang="ko-KR" altLang="en-US" sz="1200" dirty="0"/>
              </a:p>
            </p:txBody>
          </p:sp>
        </p:grpSp>
        <p:pic>
          <p:nvPicPr>
            <p:cNvPr id="64" name="Picture 12" descr="http://www.thechromesource.com/wp-content/uploads/2011/06/image001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75" t="5716" r="67949" b="7697"/>
            <a:stretch/>
          </p:blipFill>
          <p:spPr bwMode="auto">
            <a:xfrm>
              <a:off x="8786519" y="1821281"/>
              <a:ext cx="193637" cy="1979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 descr="http://www.clipartbest.com/cliparts/jRi/Gad/jRiGadMc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316" y="4347417"/>
            <a:ext cx="427634" cy="42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9026329" y="4200212"/>
            <a:ext cx="685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Click!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5058014" y="1778817"/>
            <a:ext cx="5131397" cy="3150446"/>
            <a:chOff x="4013074" y="1537692"/>
            <a:chExt cx="5131397" cy="3150446"/>
          </a:xfrm>
        </p:grpSpPr>
        <p:grpSp>
          <p:nvGrpSpPr>
            <p:cNvPr id="36" name="Group 35"/>
            <p:cNvGrpSpPr/>
            <p:nvPr/>
          </p:nvGrpSpPr>
          <p:grpSpPr>
            <a:xfrm>
              <a:off x="4013074" y="1537692"/>
              <a:ext cx="5131397" cy="3150446"/>
              <a:chOff x="3951174" y="1589483"/>
              <a:chExt cx="5131397" cy="3150446"/>
            </a:xfrm>
          </p:grpSpPr>
          <p:sp>
            <p:nvSpPr>
              <p:cNvPr id="16" name="Rounded Rectangle 15"/>
              <p:cNvSpPr/>
              <p:nvPr/>
            </p:nvSpPr>
            <p:spPr>
              <a:xfrm>
                <a:off x="3951174" y="1589483"/>
                <a:ext cx="5131397" cy="3150446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rgbClr val="0070C0"/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oup 33"/>
              <p:cNvGrpSpPr/>
              <p:nvPr/>
            </p:nvGrpSpPr>
            <p:grpSpPr>
              <a:xfrm>
                <a:off x="4093004" y="1811012"/>
                <a:ext cx="4894913" cy="2772295"/>
                <a:chOff x="4093004" y="1811012"/>
                <a:chExt cx="4894913" cy="2772295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4093004" y="1831449"/>
                  <a:ext cx="4894913" cy="2751858"/>
                  <a:chOff x="4093004" y="1831449"/>
                  <a:chExt cx="4894913" cy="2751858"/>
                </a:xfrm>
              </p:grpSpPr>
              <p:pic>
                <p:nvPicPr>
                  <p:cNvPr id="20" name="Picture 19"/>
                  <p:cNvPicPr>
                    <a:picLocks noChangeAspect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93004" y="1831449"/>
                    <a:ext cx="2571999" cy="2357666"/>
                  </a:xfrm>
                  <a:prstGeom prst="rect">
                    <a:avLst/>
                  </a:prstGeom>
                </p:spPr>
              </p:pic>
              <p:pic>
                <p:nvPicPr>
                  <p:cNvPr id="28" name="Picture 27"/>
                  <p:cNvPicPr>
                    <a:picLocks noChangeAspect="1"/>
                  </p:cNvPicPr>
                  <p:nvPr/>
                </p:nvPicPr>
                <p:blipFill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6767" t="3568" r="4364" b="7265"/>
                  <a:stretch/>
                </p:blipFill>
                <p:spPr>
                  <a:xfrm>
                    <a:off x="6974860" y="2323011"/>
                    <a:ext cx="2013057" cy="1377870"/>
                  </a:xfrm>
                  <a:prstGeom prst="rect">
                    <a:avLst/>
                  </a:prstGeom>
                </p:spPr>
              </p:pic>
              <p:pic>
                <p:nvPicPr>
                  <p:cNvPr id="2056" name="Picture 8" descr="http://omz-software.com/pythonista/docs/_images/ui_slider.png"/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661269" y="4198099"/>
                    <a:ext cx="1848579" cy="3821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2" name="Picture 8" descr="http://omz-software.com/pythonista/docs/_images/ui_slider.png"/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003627" y="4201148"/>
                    <a:ext cx="1848579" cy="3821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cxnSp>
                <p:nvCxnSpPr>
                  <p:cNvPr id="31" name="Straight Connector 30"/>
                  <p:cNvCxnSpPr/>
                  <p:nvPr/>
                </p:nvCxnSpPr>
                <p:spPr>
                  <a:xfrm>
                    <a:off x="6880932" y="1897260"/>
                    <a:ext cx="0" cy="2426858"/>
                  </a:xfrm>
                  <a:prstGeom prst="line">
                    <a:avLst/>
                  </a:prstGeom>
                  <a:effectLst>
                    <a:outerShdw blurRad="50800" dist="38100" algn="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2060" name="Picture 12" descr="http://www.thechromesource.com/wp-content/uploads/2011/06/image001.jpg"/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791" r="68046"/>
                <a:stretch/>
              </p:blipFill>
              <p:spPr bwMode="auto">
                <a:xfrm>
                  <a:off x="6635774" y="1811012"/>
                  <a:ext cx="204702" cy="22860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" r="2202"/>
            <a:stretch/>
          </p:blipFill>
          <p:spPr>
            <a:xfrm>
              <a:off x="4166756" y="1703055"/>
              <a:ext cx="2514600" cy="2530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880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81481E-6 L 0.08268 -0.3939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28" y="-1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937" y="2399185"/>
            <a:ext cx="10156404" cy="1757677"/>
          </a:xfrm>
        </p:spPr>
        <p:txBody>
          <a:bodyPr/>
          <a:lstStyle/>
          <a:p>
            <a:pPr algn="ctr"/>
            <a:r>
              <a:rPr lang="en-US" sz="9600" dirty="0" smtClean="0"/>
              <a:t>Implementation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377151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91911" y="1511051"/>
            <a:ext cx="11793714" cy="4127956"/>
            <a:chOff x="191911" y="1511051"/>
            <a:chExt cx="11793714" cy="4127956"/>
          </a:xfrm>
        </p:grpSpPr>
        <p:sp>
          <p:nvSpPr>
            <p:cNvPr id="6" name="오른쪽 화살표 11"/>
            <p:cNvSpPr/>
            <p:nvPr/>
          </p:nvSpPr>
          <p:spPr>
            <a:xfrm>
              <a:off x="3577761" y="3276428"/>
              <a:ext cx="627017" cy="556832"/>
            </a:xfrm>
            <a:prstGeom prst="rightArrow">
              <a:avLst/>
            </a:pr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모서리가 둥근 직사각형 9"/>
            <p:cNvSpPr/>
            <p:nvPr/>
          </p:nvSpPr>
          <p:spPr>
            <a:xfrm>
              <a:off x="4368971" y="1511051"/>
              <a:ext cx="7616654" cy="4127956"/>
            </a:xfrm>
            <a:prstGeom prst="round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endParaRPr lang="ko-KR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모서리가 둥근 직사각형 3"/>
            <p:cNvSpPr/>
            <p:nvPr/>
          </p:nvSpPr>
          <p:spPr>
            <a:xfrm>
              <a:off x="4428867" y="2925035"/>
              <a:ext cx="1924465" cy="1786298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Web crawler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모서리가 둥근 직사각형 7"/>
            <p:cNvSpPr/>
            <p:nvPr/>
          </p:nvSpPr>
          <p:spPr>
            <a:xfrm>
              <a:off x="7225129" y="2963207"/>
              <a:ext cx="1924465" cy="1786298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Bag-of-word</a:t>
              </a: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generator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모서리가 둥근 직사각형 8"/>
            <p:cNvSpPr/>
            <p:nvPr/>
          </p:nvSpPr>
          <p:spPr>
            <a:xfrm>
              <a:off x="9989245" y="2924017"/>
              <a:ext cx="1924465" cy="1786298"/>
            </a:xfrm>
            <a:prstGeom prst="roundRect">
              <a:avLst/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Visualizer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오른쪽 화살표 12"/>
            <p:cNvSpPr/>
            <p:nvPr/>
          </p:nvSpPr>
          <p:spPr>
            <a:xfrm>
              <a:off x="6486562" y="3507617"/>
              <a:ext cx="627017" cy="556832"/>
            </a:xfrm>
            <a:prstGeom prst="rightArrow">
              <a:avLst/>
            </a:prstGeom>
            <a:solidFill>
              <a:srgbClr val="5AA0F5"/>
            </a:solidFill>
            <a:ln>
              <a:solidFill>
                <a:srgbClr val="5AA0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오른쪽 화살표 13"/>
            <p:cNvSpPr/>
            <p:nvPr/>
          </p:nvSpPr>
          <p:spPr>
            <a:xfrm>
              <a:off x="9273618" y="3523692"/>
              <a:ext cx="627017" cy="556832"/>
            </a:xfrm>
            <a:prstGeom prst="rightArrow">
              <a:avLst/>
            </a:prstGeom>
            <a:solidFill>
              <a:srgbClr val="5AA0F5"/>
            </a:solidFill>
            <a:ln>
              <a:solidFill>
                <a:srgbClr val="5AA0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Picture 12" descr="스크린샷 2015-12-05 오전 1.32.23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911" y="1768650"/>
              <a:ext cx="3214689" cy="3456800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4778375" y="1698625"/>
              <a:ext cx="29527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Keyword Visualizer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244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15" name="모서리가 둥근 직사각형 9"/>
          <p:cNvSpPr/>
          <p:nvPr/>
        </p:nvSpPr>
        <p:spPr>
          <a:xfrm>
            <a:off x="1476375" y="1479301"/>
            <a:ext cx="9223375" cy="499874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pic>
        <p:nvPicPr>
          <p:cNvPr id="14" name="그림 15"/>
          <p:cNvPicPr/>
          <p:nvPr/>
        </p:nvPicPr>
        <p:blipFill>
          <a:blip r:embed="rId2"/>
          <a:stretch>
            <a:fillRect/>
          </a:stretch>
        </p:blipFill>
        <p:spPr>
          <a:xfrm>
            <a:off x="1640522" y="2174875"/>
            <a:ext cx="8901456" cy="369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15" name="모서리가 둥근 직사각형 9"/>
          <p:cNvSpPr/>
          <p:nvPr/>
        </p:nvSpPr>
        <p:spPr>
          <a:xfrm>
            <a:off x="1476375" y="1479301"/>
            <a:ext cx="9223375" cy="4998742"/>
          </a:xfrm>
          <a:prstGeom prst="round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 anchorCtr="0"/>
          <a:lstStyle/>
          <a:p>
            <a:endParaRPr lang="ko-KR" altLang="en-US" dirty="0">
              <a:solidFill>
                <a:srgbClr val="000000"/>
              </a:solidFill>
            </a:endParaRPr>
          </a:p>
        </p:txBody>
      </p:sp>
      <p:pic>
        <p:nvPicPr>
          <p:cNvPr id="28" name="Picture 27" descr="스크린샷 2015-12-06 오후 10.44.2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27" b="8918"/>
          <a:stretch/>
        </p:blipFill>
        <p:spPr>
          <a:xfrm>
            <a:off x="1621457" y="2333625"/>
            <a:ext cx="8926659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3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2430</TotalTime>
  <Words>1602</Words>
  <Application>Microsoft Macintosh PowerPoint</Application>
  <PresentationFormat>Custom</PresentationFormat>
  <Paragraphs>532</Paragraphs>
  <Slides>44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Ion</vt:lpstr>
      <vt:lpstr>Equation</vt:lpstr>
      <vt:lpstr>Chrome based Keyword Visualizer (under sparse text constraint)</vt:lpstr>
      <vt:lpstr>Team</vt:lpstr>
      <vt:lpstr>INDEX</vt:lpstr>
      <vt:lpstr>Proposal Recap</vt:lpstr>
      <vt:lpstr>Keyword Visualizer (chrome plugin)</vt:lpstr>
      <vt:lpstr>Implementation</vt:lpstr>
      <vt:lpstr>Architecture</vt:lpstr>
      <vt:lpstr>Architecture</vt:lpstr>
      <vt:lpstr>Architecture</vt:lpstr>
      <vt:lpstr>Architecture</vt:lpstr>
      <vt:lpstr>Chrome Plugin</vt:lpstr>
      <vt:lpstr>How?</vt:lpstr>
      <vt:lpstr>How?</vt:lpstr>
      <vt:lpstr>How?</vt:lpstr>
      <vt:lpstr>How?</vt:lpstr>
      <vt:lpstr>Word Frequency Analysis</vt:lpstr>
      <vt:lpstr>Feature1 - Frequency Weighting</vt:lpstr>
      <vt:lpstr>Feature2 – Meta Tag Weighting</vt:lpstr>
      <vt:lpstr>Feature2 – Meta Tag Weighting</vt:lpstr>
      <vt:lpstr>Why Meta Tag Weighting?</vt:lpstr>
      <vt:lpstr>Why Meta Tag Weighting?</vt:lpstr>
      <vt:lpstr>Why Meta Tag Weighting?</vt:lpstr>
      <vt:lpstr>Why Meta Tag Weighting?</vt:lpstr>
      <vt:lpstr>Feature3 – Distance Weighting          (Feature 1)</vt:lpstr>
      <vt:lpstr>Feature4 – Similarity Weighting</vt:lpstr>
      <vt:lpstr>Feature 5 –  Google News Recommendation</vt:lpstr>
      <vt:lpstr>Evaluation</vt:lpstr>
      <vt:lpstr>Test K-Visualizer</vt:lpstr>
      <vt:lpstr>1. Only with term frequency</vt:lpstr>
      <vt:lpstr>2. With tag weight(30,20,15)</vt:lpstr>
      <vt:lpstr>3. With tag weight(50,20,15)</vt:lpstr>
      <vt:lpstr>4. With tag weight(30,12,10)</vt:lpstr>
      <vt:lpstr>5. With distance weight(3)</vt:lpstr>
      <vt:lpstr>6. With distance weight(5)</vt:lpstr>
      <vt:lpstr>7. With tag and distance weight (30, 12, 10, 5, 3)</vt:lpstr>
      <vt:lpstr>Analysis with  AHP(Analytic Hierarchy Process)</vt:lpstr>
      <vt:lpstr>Best combination?</vt:lpstr>
      <vt:lpstr>Comparitive Result</vt:lpstr>
      <vt:lpstr>Wikipedia is ..</vt:lpstr>
      <vt:lpstr>Future Works</vt:lpstr>
      <vt:lpstr>Feature4 – Similarity Weighting</vt:lpstr>
      <vt:lpstr>Thank you!</vt:lpstr>
      <vt:lpstr>Reference</vt:lpstr>
      <vt:lpstr>Reference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Proposal</dc:title>
  <dc:creator>jhh</dc:creator>
  <cp:lastModifiedBy>STEP</cp:lastModifiedBy>
  <cp:revision>409</cp:revision>
  <dcterms:created xsi:type="dcterms:W3CDTF">2015-09-30T02:55:04Z</dcterms:created>
  <dcterms:modified xsi:type="dcterms:W3CDTF">2015-12-06T14:33:08Z</dcterms:modified>
</cp:coreProperties>
</file>